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404" r:id="rId3"/>
    <p:sldId id="405" r:id="rId4"/>
    <p:sldId id="406" r:id="rId5"/>
    <p:sldId id="407" r:id="rId6"/>
    <p:sldId id="408" r:id="rId7"/>
    <p:sldId id="436" r:id="rId8"/>
    <p:sldId id="409" r:id="rId9"/>
    <p:sldId id="410" r:id="rId10"/>
    <p:sldId id="411" r:id="rId11"/>
    <p:sldId id="412" r:id="rId12"/>
    <p:sldId id="413" r:id="rId13"/>
    <p:sldId id="414" r:id="rId14"/>
    <p:sldId id="449" r:id="rId15"/>
    <p:sldId id="443" r:id="rId16"/>
    <p:sldId id="415" r:id="rId17"/>
    <p:sldId id="416" r:id="rId18"/>
    <p:sldId id="417" r:id="rId19"/>
    <p:sldId id="418" r:id="rId20"/>
    <p:sldId id="419" r:id="rId21"/>
    <p:sldId id="422" r:id="rId22"/>
    <p:sldId id="424" r:id="rId23"/>
    <p:sldId id="426" r:id="rId24"/>
    <p:sldId id="427" r:id="rId25"/>
    <p:sldId id="428" r:id="rId26"/>
    <p:sldId id="430" r:id="rId27"/>
    <p:sldId id="431" r:id="rId28"/>
    <p:sldId id="434" r:id="rId29"/>
    <p:sldId id="390" r:id="rId30"/>
    <p:sldId id="391" r:id="rId31"/>
    <p:sldId id="394" r:id="rId32"/>
    <p:sldId id="395" r:id="rId33"/>
    <p:sldId id="399" r:id="rId34"/>
    <p:sldId id="396" r:id="rId35"/>
    <p:sldId id="400" r:id="rId36"/>
    <p:sldId id="397" r:id="rId37"/>
    <p:sldId id="432" r:id="rId38"/>
    <p:sldId id="444" r:id="rId39"/>
    <p:sldId id="437" r:id="rId40"/>
    <p:sldId id="438" r:id="rId41"/>
    <p:sldId id="439" r:id="rId42"/>
    <p:sldId id="440" r:id="rId43"/>
    <p:sldId id="441" r:id="rId44"/>
    <p:sldId id="442" r:id="rId45"/>
    <p:sldId id="448" r:id="rId46"/>
    <p:sldId id="308" r:id="rId47"/>
    <p:sldId id="309" r:id="rId48"/>
    <p:sldId id="310" r:id="rId49"/>
    <p:sldId id="311" r:id="rId50"/>
    <p:sldId id="355" r:id="rId51"/>
    <p:sldId id="313" r:id="rId52"/>
    <p:sldId id="314" r:id="rId53"/>
    <p:sldId id="315" r:id="rId54"/>
    <p:sldId id="341" r:id="rId55"/>
    <p:sldId id="340" r:id="rId56"/>
    <p:sldId id="342" r:id="rId57"/>
    <p:sldId id="335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9" r:id="rId67"/>
    <p:sldId id="362" r:id="rId68"/>
    <p:sldId id="363" r:id="rId69"/>
    <p:sldId id="365" r:id="rId70"/>
    <p:sldId id="367" r:id="rId71"/>
    <p:sldId id="369" r:id="rId72"/>
    <p:sldId id="370" r:id="rId73"/>
    <p:sldId id="372" r:id="rId74"/>
    <p:sldId id="373" r:id="rId75"/>
    <p:sldId id="374" r:id="rId76"/>
    <p:sldId id="375" r:id="rId77"/>
    <p:sldId id="377" r:id="rId78"/>
    <p:sldId id="378" r:id="rId79"/>
    <p:sldId id="379" r:id="rId80"/>
    <p:sldId id="381" r:id="rId81"/>
    <p:sldId id="380" r:id="rId82"/>
    <p:sldId id="376" r:id="rId83"/>
    <p:sldId id="382" r:id="rId84"/>
    <p:sldId id="384" r:id="rId85"/>
    <p:sldId id="383" r:id="rId86"/>
    <p:sldId id="385" r:id="rId87"/>
    <p:sldId id="386" r:id="rId88"/>
    <p:sldId id="387" r:id="rId89"/>
    <p:sldId id="388" r:id="rId90"/>
    <p:sldId id="389" r:id="rId91"/>
    <p:sldId id="401" r:id="rId9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8895" autoAdjust="0"/>
  </p:normalViewPr>
  <p:slideViewPr>
    <p:cSldViewPr>
      <p:cViewPr varScale="1">
        <p:scale>
          <a:sx n="90" d="100"/>
          <a:sy n="90" d="100"/>
        </p:scale>
        <p:origin x="102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4" Type="http://schemas.openxmlformats.org/officeDocument/2006/relationships/image" Target="../media/image14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4" Type="http://schemas.openxmlformats.org/officeDocument/2006/relationships/image" Target="../media/image1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4" Type="http://schemas.openxmlformats.org/officeDocument/2006/relationships/image" Target="../media/image1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39118-B020-408A-87FF-243363CD19B1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4D42-90CE-4DB6-A765-3DECAE60273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6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/>
              <a:t>扩展的欧几里得算法</a:t>
            </a:r>
            <a:endParaRPr lang="en-US" altLang="zh-CN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C51996C-B4ED-4A4B-8B66-7BBD288699C1}" type="slidenum">
              <a:rPr lang="zh-CN" altLang="en-US" smtClean="0">
                <a:solidFill>
                  <a:srgbClr val="000000"/>
                </a:solidFill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79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89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90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91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A4D42-90CE-4DB6-A765-3DECAE602739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late.googleusercontent.com/translate_c?hl=zh-CN&amp;langpair=en|zh-CN&amp;u=http://en.wikipedia.org/wiki/File:Ecb_encryption.png&amp;rurl=translate.google.com.hk&amp;usg=ALkJrhhsGJfkWIWLeIDTAC5OMtuZopvRC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translate.googleusercontent.com/translate_c?hl=zh-CN&amp;langpair=en|zh-CN&amp;u=http://en.wikipedia.org/wiki/File:Ecb_decryption.png&amp;rurl=translate.google.com.hk&amp;usg=ALkJrhjIaXwJRGK1LOz8X0NwEwh_-7x5hQ" TargetMode="Externa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3/Cbc_encryption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translate.googleusercontent.com/translate_c?hl=zh-CN&amp;langpair=en|zh-CN&amp;u=http://en.wikipedia.org/wiki/File:Cbc_decryption.png&amp;rurl=translate.google.com.hk&amp;usg=ALkJrhhjtvKPF8kYsOZBVSMOEny1IuqveQ" TargetMode="Externa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ranslate.googleusercontent.com/translate_c?hl=zh-CN&amp;langpair=en|zh-CN&amp;u=http://en.wikipedia.org/wiki/File:Cfb_decryption.png&amp;rurl=translate.google.com.hk&amp;usg=ALkJrhgdBtt8_NaOdSYSuZWBk4KiqAAQ1A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://translate.googleusercontent.com/translate_c?hl=zh-CN&amp;langpair=en|zh-CN&amp;u=http://en.wikipedia.org/wiki/File:Cfb_encryption.png&amp;rurl=translate.google.com.hk&amp;usg=ALkJrhil2AvA0d-EVMlJKWfKrfuW84C5s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late.googleusercontent.com/translate_c?hl=zh-CN&amp;langpair=en|zh-CN&amp;u=http://en.wikipedia.org/wiki/File:Ofb_encryption.png&amp;rurl=translate.google.com.hk&amp;usg=ALkJrhhEhVh28-h8yFRqDGa3VHZ-0Fqd_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translate.googleusercontent.com/translate_c?hl=zh-CN&amp;langpair=en|zh-CN&amp;u=http://en.wikipedia.org/wiki/File:Ofb_decryption.png&amp;rurl=translate.google.com.hk&amp;usg=ALkJrhggu75QTdpMg9ao5vEg92PwBwRqXA" TargetMode="Externa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late.googleusercontent.com/translate_c?hl=zh-CN&amp;langpair=en|zh-CN&amp;u=http://en.wikipedia.org/wiki/File:Ctr_encryption.png&amp;rurl=translate.google.com.hk&amp;usg=ALkJrhizk_c32FIipR8Iu6cm5ZAnnzGjq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translate.googleusercontent.com/translate_c?hl=zh-CN&amp;langpair=en|zh-CN&amp;u=http://en.wikipedia.org/wiki/File:Ctr_decryption.png&amp;rurl=translate.google.com.hk&amp;usg=ALkJrhhzChh_CohrcnzO0wg7po1XfV3DVw" TargetMode="Externa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wmf"/><Relationship Id="rId5" Type="http://schemas.openxmlformats.org/officeDocument/2006/relationships/image" Target="../media/image14.png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3.png"/><Relationship Id="rId9" Type="http://schemas.openxmlformats.org/officeDocument/2006/relationships/image" Target="../media/image8.wmf"/><Relationship Id="rId1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18.bin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115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10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23" Type="http://schemas.openxmlformats.org/officeDocument/2006/relationships/image" Target="../media/image116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22.wmf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20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2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3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31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oleObject" Target="../embeddings/oleObject41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33.wmf"/><Relationship Id="rId12" Type="http://schemas.openxmlformats.org/officeDocument/2006/relationships/image" Target="../media/image1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132.wmf"/><Relationship Id="rId15" Type="http://schemas.openxmlformats.org/officeDocument/2006/relationships/oleObject" Target="../embeddings/oleObject42.bin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34.wmf"/><Relationship Id="rId14" Type="http://schemas.openxmlformats.org/officeDocument/2006/relationships/image" Target="../media/image136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3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146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145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3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55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5720" y="2647172"/>
            <a:ext cx="8358246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对称加密与伪随机性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Private-Key Encryption and </a:t>
            </a:r>
            <a:br>
              <a:rPr lang="en-US" altLang="zh-CN" dirty="0" smtClean="0"/>
            </a:br>
            <a:r>
              <a:rPr lang="en-US" altLang="zh-CN" dirty="0" err="1" smtClean="0"/>
              <a:t>Pseudorandomness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57158" y="4221088"/>
            <a:ext cx="83582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72000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57158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06884"/>
            <a:ext cx="7488832" cy="455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1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攻击实验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2803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1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" y="1628800"/>
            <a:ext cx="791962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8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如何证明二个定义是等价的？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" y="1628800"/>
            <a:ext cx="791962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" y="3645024"/>
            <a:ext cx="7919628" cy="185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0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" y="220740"/>
            <a:ext cx="791962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" y="2060848"/>
            <a:ext cx="7919628" cy="185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54277"/>
              </p:ext>
            </p:extLst>
          </p:nvPr>
        </p:nvGraphicFramePr>
        <p:xfrm>
          <a:off x="467544" y="4248175"/>
          <a:ext cx="8258175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5" imgW="3835080" imgH="927000" progId="Equation.DSMT4">
                  <p:embed/>
                </p:oleObj>
              </mc:Choice>
              <mc:Fallback>
                <p:oleObj name="Equation" r:id="rId5" imgW="3835080" imgH="927000" progId="Equation.DSMT4">
                  <p:embed/>
                  <p:pic>
                    <p:nvPicPr>
                      <p:cNvPr id="112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248175"/>
                        <a:ext cx="8258175" cy="198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54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分组密码和流密码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03099"/>
              </p:ext>
            </p:extLst>
          </p:nvPr>
        </p:nvGraphicFramePr>
        <p:xfrm>
          <a:off x="323528" y="981432"/>
          <a:ext cx="8280920" cy="4375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just"/>
                      <a:endParaRPr lang="en-US" altLang="zh-CN" sz="2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流密码</a:t>
                      </a:r>
                      <a:r>
                        <a:rPr lang="en-US" altLang="zh-CN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序列密码，</a:t>
                      </a:r>
                      <a:r>
                        <a:rPr lang="en-US" altLang="zh-CN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Stream Cipher)</a:t>
                      </a: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每次加密一位或者一个字节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每次加密的密钥不相同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加密算法一般为异或，其安全性主要在于密钥序列的随机性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defTabSz="914400" rtl="0" eaLnBrk="1" latinLnBrk="0" hangingPunct="1">
                        <a:buFont typeface="Wingdings" pitchFamily="2" charset="2"/>
                        <a:buNone/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</a:rPr>
                        <a:t>分组密码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Block Cipher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en-US" altLang="zh-CN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342900" indent="-342900" algn="just">
                        <a:buFont typeface="Wingdings" pitchFamily="2" charset="2"/>
                        <a:buChar char="n"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明文序列分成等长的分组（比如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64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位、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位）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>
                        <a:buFont typeface="Wingdings" pitchFamily="2" charset="2"/>
                        <a:buChar char="n"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对每个分组采用相同的加密算法和密钥进行加密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>
                        <a:buFont typeface="Wingdings" pitchFamily="2" charset="2"/>
                        <a:buChar char="n"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分组加密算法一般是交替使用混乱和扩散技术</a:t>
                      </a:r>
                      <a:endParaRPr lang="en-US" altLang="zh-CN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buFont typeface="Wingdings" pitchFamily="2" charset="2"/>
                        <a:buChar char="n"/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386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97" y="4725144"/>
            <a:ext cx="3748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815629"/>
              </p:ext>
            </p:extLst>
          </p:nvPr>
        </p:nvGraphicFramePr>
        <p:xfrm>
          <a:off x="871152" y="4725145"/>
          <a:ext cx="2520281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5" imgW="1460160" imgH="419040" progId="Equation.DSMT4">
                  <p:embed/>
                </p:oleObj>
              </mc:Choice>
              <mc:Fallback>
                <p:oleObj name="Equation" r:id="rId5" imgW="1460160" imgH="41904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152" y="4725145"/>
                        <a:ext cx="2520281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伪随机生成器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77020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4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伪随机生成器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用一个相对短的数，生成一个相对长的伪随机数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生成的伪随机数与真正的随机数计算不可区分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49080"/>
            <a:ext cx="5832648" cy="67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82" y="2060848"/>
            <a:ext cx="1390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7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流加密方案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2875" cy="429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4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6" y="1628800"/>
            <a:ext cx="8098782" cy="10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08920"/>
            <a:ext cx="3456384" cy="59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82604"/>
            <a:ext cx="5904656" cy="1310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25143"/>
            <a:ext cx="5760640" cy="88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6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安全目标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58593"/>
              </p:ext>
            </p:extLst>
          </p:nvPr>
        </p:nvGraphicFramePr>
        <p:xfrm>
          <a:off x="323528" y="1412776"/>
          <a:ext cx="8280920" cy="1509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</a:rPr>
                        <a:t>无条件安全（</a:t>
                      </a:r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</a:rPr>
                        <a:t>unconditional</a:t>
                      </a:r>
                      <a:r>
                        <a:rPr lang="en-US" altLang="zh-CN" sz="2400" baseline="0" dirty="0" smtClean="0">
                          <a:solidFill>
                            <a:srgbClr val="0070C0"/>
                          </a:solidFill>
                        </a:rPr>
                        <a:t> security</a:t>
                      </a:r>
                      <a:r>
                        <a:rPr lang="zh-CN" altLang="en-US" sz="2400" baseline="0" dirty="0" smtClean="0">
                          <a:solidFill>
                            <a:srgbClr val="0070C0"/>
                          </a:solidFill>
                        </a:rPr>
                        <a:t>）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即使攻击者具有无限的计算资源，也无法攻破密码体制，我们称这种密码体制是无条件安全的。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93460"/>
            <a:ext cx="4752528" cy="84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89089"/>
            <a:ext cx="7848872" cy="68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64" y="4077072"/>
            <a:ext cx="4824536" cy="52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5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攻击实验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前述</a:t>
            </a:r>
            <a:r>
              <a:rPr lang="zh-CN" altLang="en-US" dirty="0" smtClean="0"/>
              <a:t>方案在</a:t>
            </a:r>
            <a:r>
              <a:rPr lang="en-US" altLang="zh-CN" dirty="0" smtClean="0"/>
              <a:t>CPA</a:t>
            </a:r>
            <a:r>
              <a:rPr lang="zh-CN" altLang="en-US" dirty="0" smtClean="0"/>
              <a:t>攻击下是安全的吗？</a:t>
            </a:r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13604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伪随机函数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都是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位的随机函数，有多少种可能？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22434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4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CPA</a:t>
            </a:r>
            <a:r>
              <a:rPr lang="zh-CN" altLang="en-US" dirty="0" smtClean="0"/>
              <a:t>攻击安全的加密方案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27130"/>
            <a:ext cx="7774260" cy="408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6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4" y="1916832"/>
            <a:ext cx="8006254" cy="9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81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对纯随机函数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9677"/>
            <a:ext cx="7079704" cy="211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3" y="5226679"/>
            <a:ext cx="4436431" cy="72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4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8293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7150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573016"/>
            <a:ext cx="71056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5628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3" y="5650954"/>
            <a:ext cx="72390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3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选择密文攻击的实验是什么？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31" y="2348880"/>
            <a:ext cx="713604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45062"/>
              </p:ext>
            </p:extLst>
          </p:nvPr>
        </p:nvGraphicFramePr>
        <p:xfrm>
          <a:off x="285720" y="1218614"/>
          <a:ext cx="8390736" cy="3866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9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电子密码本（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EBC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dirty="0" smtClean="0">
                          <a:latin typeface="Times New Roman" pitchFamily="18" charset="0"/>
                        </a:rPr>
                        <a:t>Electric Code Book</a:t>
                      </a:r>
                      <a:r>
                        <a:rPr lang="zh-CN" altLang="en-US" sz="2000" dirty="0" smtClean="0">
                          <a:latin typeface="Times New Roman" pitchFamily="18" charset="0"/>
                        </a:rPr>
                        <a:t>）</a:t>
                      </a:r>
                      <a:endParaRPr lang="en-US" altLang="zh-CN" sz="2000" dirty="0" smtClean="0">
                        <a:latin typeface="Times New Roman" pitchFamily="18" charset="0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密文分组链接（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CBC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dirty="0" smtClean="0">
                          <a:latin typeface="Times New Roman" pitchFamily="18" charset="0"/>
                        </a:rPr>
                        <a:t>Cipher Block Chaining</a:t>
                      </a:r>
                      <a:r>
                        <a:rPr lang="zh-CN" altLang="en-US" sz="2000" dirty="0" smtClean="0">
                          <a:latin typeface="Times New Roman" pitchFamily="18" charset="0"/>
                        </a:rPr>
                        <a:t>）</a:t>
                      </a:r>
                      <a:endParaRPr lang="en-US" altLang="zh-CN" sz="2000" dirty="0" smtClean="0">
                        <a:latin typeface="Times New Roman" pitchFamily="18" charset="0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+mn-cs"/>
                        </a:rPr>
                        <a:t>密文反馈模式（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+mn-cs"/>
                        </a:rPr>
                        <a:t>CFB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dirty="0" smtClean="0">
                          <a:latin typeface="Times New Roman" pitchFamily="18" charset="0"/>
                        </a:rPr>
                        <a:t>Cipher Feed Back</a:t>
                      </a:r>
                      <a:r>
                        <a:rPr lang="zh-CN" altLang="en-US" sz="2000" dirty="0" smtClean="0">
                          <a:latin typeface="Times New Roman" pitchFamily="18" charset="0"/>
                        </a:rPr>
                        <a:t>）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输出反馈模式（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OFB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dirty="0" smtClean="0">
                          <a:latin typeface="Times New Roman" pitchFamily="18" charset="0"/>
                        </a:rPr>
                        <a:t>Output Feed Back</a:t>
                      </a:r>
                      <a:r>
                        <a:rPr lang="zh-CN" altLang="en-US" sz="2000" dirty="0" smtClean="0">
                          <a:latin typeface="Times New Roman" pitchFamily="18" charset="0"/>
                        </a:rPr>
                        <a:t>）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计数器模式（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96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3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安全目标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61186"/>
              </p:ext>
            </p:extLst>
          </p:nvPr>
        </p:nvGraphicFramePr>
        <p:xfrm>
          <a:off x="323528" y="1412776"/>
          <a:ext cx="8280920" cy="1296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</a:rPr>
                        <a:t>计算安全（</a:t>
                      </a:r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</a:rPr>
                        <a:t>computational </a:t>
                      </a:r>
                      <a:r>
                        <a:rPr lang="en-US" altLang="zh-CN" sz="2400" baseline="0" dirty="0" smtClean="0">
                          <a:solidFill>
                            <a:srgbClr val="0070C0"/>
                          </a:solidFill>
                        </a:rPr>
                        <a:t>security</a:t>
                      </a:r>
                      <a:r>
                        <a:rPr lang="zh-CN" altLang="en-US" sz="2400" baseline="0" dirty="0" smtClean="0">
                          <a:solidFill>
                            <a:srgbClr val="0070C0"/>
                          </a:solidFill>
                        </a:rPr>
                        <a:t>）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攻击者具有</a:t>
                      </a:r>
                      <a:r>
                        <a:rPr lang="zh-CN" altLang="en-US" sz="2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有限的计算资源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时，</a:t>
                      </a:r>
                      <a:r>
                        <a:rPr lang="zh-CN" altLang="en-US" sz="2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很难</a:t>
                      </a: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攻破密码体制。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3" y="2852936"/>
            <a:ext cx="813176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5" y="4612613"/>
            <a:ext cx="7951759" cy="76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1748" name="图片 4" descr="欧洲央行encrypt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1" y="1052736"/>
            <a:ext cx="7135401" cy="29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图片 6" descr="欧洲央行decryption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43" y="4005064"/>
            <a:ext cx="649983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1986" name="图片 2" descr="文件：央行encrypt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67563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图片 4" descr="央行decryption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642233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1990" name="图片 6" descr="C_i = E_K（P_i \ Oplus的C_（的i - 1）），C_0 =四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96752"/>
            <a:ext cx="23812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图片 2" descr="循环流化床encryption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649582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图片 4" descr="循环流化床decryption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2" y="4005064"/>
            <a:ext cx="6218873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" y="1196752"/>
            <a:ext cx="8599488" cy="252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8934450" cy="275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4034" name="图片 2" descr="自主知识产权名牌encrypt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124744"/>
            <a:ext cx="634475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图片 4" descr="自主知识产权名牌decryption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048672" cy="28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1196752"/>
            <a:ext cx="81026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4077073"/>
            <a:ext cx="8715375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3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分组密码的工作模式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5058" name="图片 2" descr="点击率encrypt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1" y="1196752"/>
            <a:ext cx="6941076" cy="279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图片 4" descr="点击率decryption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667541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6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四种模式的加密和解密的数学公式分别应该是什么？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哪些在解密时不需要加密子算法可逆？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四种加密模式哪些可以并行加密或者解密？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9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流加密算法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RC4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分组加密算法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代换置换网络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Feistel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DES</a:t>
            </a:r>
          </a:p>
          <a:p>
            <a:pPr lvl="2"/>
            <a:r>
              <a:rPr lang="en-US" altLang="zh-CN" dirty="0" smtClean="0"/>
              <a:t>AES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8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1987</a:t>
            </a:r>
            <a:r>
              <a:rPr lang="zh-CN" altLang="en-US" dirty="0" smtClean="0"/>
              <a:t>年，由</a:t>
            </a:r>
            <a:r>
              <a:rPr lang="en-US" altLang="zh-CN" dirty="0"/>
              <a:t>Ron </a:t>
            </a:r>
            <a:r>
              <a:rPr lang="en-US" altLang="zh-CN" dirty="0" err="1" smtClean="0"/>
              <a:t>Rivest</a:t>
            </a:r>
            <a:r>
              <a:rPr lang="zh-CN" altLang="en-US" dirty="0" smtClean="0"/>
              <a:t>设计的一种密钥</a:t>
            </a:r>
            <a:r>
              <a:rPr lang="zh-CN" altLang="en-US" dirty="0"/>
              <a:t>长度可变的流</a:t>
            </a:r>
            <a:r>
              <a:rPr lang="zh-CN" altLang="en-US" dirty="0" smtClean="0"/>
              <a:t>加密算法</a:t>
            </a:r>
            <a:endParaRPr lang="en-US" altLang="zh-CN" dirty="0"/>
          </a:p>
          <a:p>
            <a:r>
              <a:rPr lang="zh-CN" altLang="en-US" dirty="0" smtClean="0"/>
              <a:t>确定性算法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密钥长度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1~256</a:t>
            </a:r>
            <a:r>
              <a:rPr lang="zh-CN" altLang="en-US" dirty="0" smtClean="0"/>
              <a:t>字节</a:t>
            </a:r>
            <a:r>
              <a:rPr lang="zh-CN" altLang="en-US" dirty="0"/>
              <a:t>（</a:t>
            </a:r>
            <a:r>
              <a:rPr lang="en-US" altLang="zh-CN" dirty="0"/>
              <a:t>1 ≤ </a:t>
            </a:r>
            <a:r>
              <a:rPr lang="en-US" altLang="zh-CN" dirty="0" err="1"/>
              <a:t>keylength</a:t>
            </a:r>
            <a:r>
              <a:rPr lang="en-US" altLang="zh-CN" dirty="0"/>
              <a:t> ≤ 256</a:t>
            </a:r>
            <a:r>
              <a:rPr lang="zh-CN" altLang="en-US" dirty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通常取</a:t>
            </a:r>
            <a:r>
              <a:rPr lang="en-US" altLang="zh-CN" dirty="0" smtClean="0"/>
              <a:t>4-16</a:t>
            </a:r>
            <a:r>
              <a:rPr lang="zh-CN" altLang="en-US" dirty="0" smtClean="0"/>
              <a:t>字节（</a:t>
            </a:r>
            <a:r>
              <a:rPr lang="en-US" altLang="zh-CN" dirty="0" smtClean="0"/>
              <a:t>40-128</a:t>
            </a:r>
            <a:r>
              <a:rPr lang="zh-CN" altLang="en-US" dirty="0" smtClean="0"/>
              <a:t>位）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40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多快的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多</a:t>
            </a:r>
            <a:r>
              <a:rPr lang="zh-CN" altLang="en-US" dirty="0" smtClean="0"/>
              <a:t>大的存储器？</a:t>
            </a:r>
            <a:endParaRPr lang="en-US" altLang="zh-CN" dirty="0" smtClean="0"/>
          </a:p>
          <a:p>
            <a:r>
              <a:rPr lang="zh-CN" altLang="en-US" dirty="0"/>
              <a:t>多少</a:t>
            </a:r>
            <a:r>
              <a:rPr lang="zh-CN" altLang="en-US" dirty="0" smtClean="0"/>
              <a:t>台服务器？</a:t>
            </a:r>
            <a:endParaRPr lang="en-US" altLang="zh-CN" dirty="0" smtClean="0"/>
          </a:p>
          <a:p>
            <a:r>
              <a:rPr lang="zh-CN" altLang="en-US" dirty="0" smtClean="0"/>
              <a:t>具体定义多久算安全？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如何统一呢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043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加密算法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伪随机生成器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for</a:t>
            </a:r>
            <a:r>
              <a:rPr lang="en-US" altLang="zh-CN" dirty="0" smtClean="0"/>
              <a:t> </a:t>
            </a:r>
            <a:r>
              <a:rPr lang="en-US" altLang="zh-CN" dirty="0"/>
              <a:t>i </a:t>
            </a:r>
            <a:r>
              <a:rPr lang="en-US" altLang="zh-CN" b="1" dirty="0"/>
              <a:t>from</a:t>
            </a:r>
            <a:r>
              <a:rPr lang="en-US" altLang="zh-CN" dirty="0"/>
              <a:t> 0 </a:t>
            </a:r>
            <a:r>
              <a:rPr lang="en-US" altLang="zh-CN" b="1" dirty="0"/>
              <a:t>to</a:t>
            </a:r>
            <a:r>
              <a:rPr lang="en-US" altLang="zh-CN" dirty="0"/>
              <a:t> 255  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S[i</a:t>
            </a:r>
            <a:r>
              <a:rPr lang="en-US" altLang="zh-CN" dirty="0"/>
              <a:t>] := 1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endfor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 </a:t>
            </a:r>
            <a:r>
              <a:rPr lang="en-US" altLang="zh-CN" dirty="0"/>
              <a:t>:= </a:t>
            </a:r>
            <a:r>
              <a:rPr lang="en-US" altLang="zh-CN" dirty="0" smtClean="0"/>
              <a:t>0</a:t>
            </a:r>
          </a:p>
          <a:p>
            <a:pPr lvl="1"/>
            <a:r>
              <a:rPr lang="en-US" altLang="zh-CN" b="1" dirty="0" smtClean="0"/>
              <a:t>for</a:t>
            </a:r>
            <a:r>
              <a:rPr lang="en-US" altLang="zh-CN" dirty="0" smtClean="0"/>
              <a:t> </a:t>
            </a:r>
            <a:r>
              <a:rPr lang="en-US" altLang="zh-CN" dirty="0"/>
              <a:t>i </a:t>
            </a:r>
            <a:r>
              <a:rPr lang="en-US" altLang="zh-CN" b="1" dirty="0"/>
              <a:t>from</a:t>
            </a:r>
            <a:r>
              <a:rPr lang="en-US" altLang="zh-CN" dirty="0"/>
              <a:t> 0 </a:t>
            </a:r>
            <a:r>
              <a:rPr lang="en-US" altLang="zh-CN" b="1" dirty="0"/>
              <a:t>to</a:t>
            </a:r>
            <a:r>
              <a:rPr lang="en-US" altLang="zh-CN" dirty="0"/>
              <a:t> 255 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    j </a:t>
            </a:r>
            <a:r>
              <a:rPr lang="en-US" altLang="zh-CN" dirty="0"/>
              <a:t>:= (j + S[i] + key[i mod </a:t>
            </a:r>
            <a:r>
              <a:rPr lang="en-US" altLang="zh-CN" dirty="0" err="1"/>
              <a:t>keylength</a:t>
            </a:r>
            <a:r>
              <a:rPr lang="en-US" altLang="zh-CN" dirty="0"/>
              <a:t>]) mod </a:t>
            </a:r>
            <a:r>
              <a:rPr lang="en-US" altLang="zh-CN" dirty="0" smtClean="0"/>
              <a:t>256</a:t>
            </a:r>
          </a:p>
          <a:p>
            <a:pPr lvl="1"/>
            <a:r>
              <a:rPr lang="en-US" altLang="zh-CN" dirty="0" smtClean="0"/>
              <a:t>    swap </a:t>
            </a:r>
            <a:r>
              <a:rPr lang="en-US" altLang="zh-CN" dirty="0"/>
              <a:t>values of S[i] and S[j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b="1" dirty="0" err="1" smtClean="0"/>
              <a:t>endfor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4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加密算法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伪随机生成器</a:t>
            </a:r>
            <a:endParaRPr lang="en-US" altLang="zh-CN" dirty="0"/>
          </a:p>
          <a:p>
            <a:pPr lvl="1"/>
            <a:r>
              <a:rPr lang="en-US" altLang="zh-CN" dirty="0" smtClean="0"/>
              <a:t>i </a:t>
            </a:r>
            <a:r>
              <a:rPr lang="en-US" altLang="zh-CN" dirty="0"/>
              <a:t>:= </a:t>
            </a:r>
            <a:r>
              <a:rPr lang="en-US" altLang="zh-CN" dirty="0" smtClean="0"/>
              <a:t>j </a:t>
            </a:r>
            <a:r>
              <a:rPr lang="en-US" altLang="zh-CN" dirty="0"/>
              <a:t>:= </a:t>
            </a:r>
            <a:r>
              <a:rPr lang="en-US" altLang="zh-CN" dirty="0" smtClean="0"/>
              <a:t>0</a:t>
            </a:r>
          </a:p>
          <a:p>
            <a:pPr lvl="1"/>
            <a:r>
              <a:rPr lang="en-US" altLang="zh-CN" b="1" dirty="0" smtClean="0"/>
              <a:t>while</a:t>
            </a:r>
            <a:r>
              <a:rPr lang="en-US" altLang="zh-CN" dirty="0" smtClean="0"/>
              <a:t> </a:t>
            </a:r>
            <a:r>
              <a:rPr lang="en-US" altLang="zh-CN" dirty="0" err="1"/>
              <a:t>GeneratingOutput</a:t>
            </a:r>
            <a:r>
              <a:rPr lang="en-US" altLang="zh-CN" dirty="0"/>
              <a:t>:    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i </a:t>
            </a:r>
            <a:r>
              <a:rPr lang="en-US" altLang="zh-CN" dirty="0"/>
              <a:t>:= (i + 1) mod 256   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j </a:t>
            </a:r>
            <a:r>
              <a:rPr lang="en-US" altLang="zh-CN" dirty="0"/>
              <a:t>:= (j + S[i]) mod </a:t>
            </a:r>
            <a:r>
              <a:rPr lang="en-US" altLang="zh-CN" dirty="0" smtClean="0"/>
              <a:t>256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swap </a:t>
            </a:r>
            <a:r>
              <a:rPr lang="en-US" altLang="zh-CN" dirty="0"/>
              <a:t>values of S[i] and S[j] 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K </a:t>
            </a:r>
            <a:r>
              <a:rPr lang="en-US" altLang="zh-CN" dirty="0"/>
              <a:t>:= S[(S[i] + S[j]) mod 256]    </a:t>
            </a:r>
            <a:r>
              <a:rPr lang="en-US" altLang="zh-CN" dirty="0" smtClean="0"/>
              <a:t>	</a:t>
            </a:r>
          </a:p>
          <a:p>
            <a:pPr lvl="1"/>
            <a:r>
              <a:rPr lang="en-US" altLang="zh-CN" dirty="0" smtClean="0"/>
              <a:t>     output K</a:t>
            </a:r>
          </a:p>
          <a:p>
            <a:pPr lvl="1"/>
            <a:r>
              <a:rPr lang="en-US" altLang="zh-CN" b="1" dirty="0" err="1" smtClean="0"/>
              <a:t>endwhile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0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如何变成非确定性算法呢？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\\psf\Home\Desktop\1280px-Wep-crypt-al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32856"/>
            <a:ext cx="5287192" cy="30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WEP</a:t>
            </a:r>
            <a:r>
              <a:rPr lang="zh-CN" altLang="en-US" dirty="0"/>
              <a:t>使用该方案加密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40-bit key + 24-bit IV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0928"/>
            <a:ext cx="858174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80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WEP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97152"/>
            <a:ext cx="8229600" cy="187220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WEP</a:t>
            </a:r>
            <a:r>
              <a:rPr lang="zh-CN" altLang="en-US" dirty="0" smtClean="0"/>
              <a:t>数据帧中第一个字节消息相同，攻击者可以得到第一个字节的</a:t>
            </a:r>
            <a:r>
              <a:rPr lang="en-US" altLang="zh-CN" dirty="0" smtClean="0"/>
              <a:t>G(k)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r>
              <a:rPr lang="en-US" altLang="zh-CN" dirty="0" smtClean="0"/>
              <a:t>IV</a:t>
            </a:r>
            <a:r>
              <a:rPr lang="zh-CN" altLang="en-US" dirty="0" smtClean="0"/>
              <a:t>只有</a:t>
            </a:r>
            <a:r>
              <a:rPr lang="en-US" altLang="zh-CN" dirty="0" smtClean="0"/>
              <a:t>24bits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2^12</a:t>
            </a:r>
            <a:r>
              <a:rPr lang="zh-CN" altLang="en-US" dirty="0" smtClean="0"/>
              <a:t>个消息就很可能出现碰撞。</a:t>
            </a:r>
            <a:endParaRPr lang="en-US" altLang="zh-CN" dirty="0" smtClean="0"/>
          </a:p>
          <a:p>
            <a:r>
              <a:rPr lang="zh-CN" altLang="en-US" dirty="0" smtClean="0"/>
              <a:t>利用碰撞，相对容易猜测密文对应的明文。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042367" cy="347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5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流加密算法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RC4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分组加密算法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代换置换网络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Feistel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397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34456"/>
              </p:ext>
            </p:extLst>
          </p:nvPr>
        </p:nvGraphicFramePr>
        <p:xfrm>
          <a:off x="377885" y="4581128"/>
          <a:ext cx="83375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340769"/>
            <a:ext cx="257200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1" y="2204864"/>
            <a:ext cx="8234604" cy="266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5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512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2" y="1484785"/>
            <a:ext cx="688170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14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1" y="1484784"/>
            <a:ext cx="6014472" cy="62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5" y="2276872"/>
            <a:ext cx="72199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4" y="2780928"/>
            <a:ext cx="78295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3717032"/>
            <a:ext cx="82772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图片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4581128"/>
            <a:ext cx="83915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2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150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700808"/>
            <a:ext cx="83915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8389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图片 5" descr="计算机生成了可选文字: KZ=10101001010011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82" y="3645023"/>
            <a:ext cx="4298730" cy="58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图片 6" descr="计算机生成了可选文字: AP3=10010100110101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93096"/>
            <a:ext cx="4252774" cy="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图片 7" descr="计算机生成了可选文字: K4=0100110土0110001土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941168"/>
            <a:ext cx="4152351" cy="5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图片 4" descr="计算机生成了可选文字: It'l=00111010100101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4176464" cy="60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图片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574860"/>
            <a:ext cx="4186373" cy="51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​​ 19"/>
          <p:cNvSpPr/>
          <p:nvPr/>
        </p:nvSpPr>
        <p:spPr>
          <a:xfrm>
            <a:off x="3419872" y="2492896"/>
            <a:ext cx="2808312" cy="4320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​​ 22"/>
          <p:cNvSpPr/>
          <p:nvPr/>
        </p:nvSpPr>
        <p:spPr>
          <a:xfrm>
            <a:off x="2195736" y="4365104"/>
            <a:ext cx="3456384" cy="4320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​​连接符 2"/>
          <p:cNvCxnSpPr/>
          <p:nvPr/>
        </p:nvCxnSpPr>
        <p:spPr>
          <a:xfrm flipH="1">
            <a:off x="5508104" y="2924944"/>
            <a:ext cx="720080" cy="144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</a:t>
            </a:r>
            <a:r>
              <a:rPr lang="zh-CN" altLang="en-US" dirty="0" smtClean="0"/>
              <a:t>表示法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敌手可以运行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的多项式时间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成功的概率不超过    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是一个固定的常数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813176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00015"/>
              </p:ext>
            </p:extLst>
          </p:nvPr>
        </p:nvGraphicFramePr>
        <p:xfrm>
          <a:off x="3491880" y="4869160"/>
          <a:ext cx="2047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869160"/>
                        <a:ext cx="204787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393964"/>
              </p:ext>
            </p:extLst>
          </p:nvPr>
        </p:nvGraphicFramePr>
        <p:xfrm>
          <a:off x="4216400" y="5300663"/>
          <a:ext cx="3667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2"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5300663"/>
                        <a:ext cx="3667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7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67" y="13263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明文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819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86" y="1395241"/>
            <a:ext cx="4286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5" y="1772816"/>
            <a:ext cx="5146196" cy="3420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3" y="5085184"/>
            <a:ext cx="78295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8" y="5949280"/>
            <a:ext cx="82772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​​ 2"/>
          <p:cNvSpPr/>
          <p:nvPr/>
        </p:nvSpPr>
        <p:spPr>
          <a:xfrm>
            <a:off x="1472519" y="3929055"/>
            <a:ext cx="914348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2390004" y="3933056"/>
            <a:ext cx="914348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​​ 15"/>
          <p:cNvSpPr/>
          <p:nvPr/>
        </p:nvSpPr>
        <p:spPr>
          <a:xfrm>
            <a:off x="3304352" y="3932168"/>
            <a:ext cx="914348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​​ 16"/>
          <p:cNvSpPr/>
          <p:nvPr/>
        </p:nvSpPr>
        <p:spPr>
          <a:xfrm>
            <a:off x="4208823" y="3926706"/>
            <a:ext cx="1008112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​​ 17"/>
          <p:cNvSpPr/>
          <p:nvPr/>
        </p:nvSpPr>
        <p:spPr>
          <a:xfrm>
            <a:off x="1475656" y="4650023"/>
            <a:ext cx="914348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​​ 18"/>
          <p:cNvSpPr/>
          <p:nvPr/>
        </p:nvSpPr>
        <p:spPr>
          <a:xfrm>
            <a:off x="2393140" y="4654024"/>
            <a:ext cx="904471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​​ 19"/>
          <p:cNvSpPr/>
          <p:nvPr/>
        </p:nvSpPr>
        <p:spPr>
          <a:xfrm>
            <a:off x="3297612" y="4653136"/>
            <a:ext cx="914348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​​ 20"/>
          <p:cNvSpPr/>
          <p:nvPr/>
        </p:nvSpPr>
        <p:spPr>
          <a:xfrm>
            <a:off x="4211960" y="4647674"/>
            <a:ext cx="1008112" cy="3600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9218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35739"/>
            <a:ext cx="4464496" cy="485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9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24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896544" cy="331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04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代换</a:t>
            </a:r>
            <a:r>
              <a:rPr lang="en-US" altLang="zh-CN" sz="3200" dirty="0" smtClean="0">
                <a:solidFill>
                  <a:srgbClr val="FF0000"/>
                </a:solidFill>
              </a:rPr>
              <a:t>-</a:t>
            </a:r>
            <a:r>
              <a:rPr lang="zh-CN" altLang="en-US" sz="3200" dirty="0" smtClean="0">
                <a:solidFill>
                  <a:srgbClr val="FF0000"/>
                </a:solidFill>
              </a:rPr>
              <a:t>置换网络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SPN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Substitution Permutation Network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126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80" y="1340768"/>
            <a:ext cx="2590800" cy="473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51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3200" dirty="0" err="1" smtClean="0">
                <a:solidFill>
                  <a:srgbClr val="FF0000"/>
                </a:solidFill>
                <a:latin typeface="+mn-ea"/>
                <a:ea typeface="+mn-ea"/>
              </a:rPr>
              <a:t>Feistel</a:t>
            </a:r>
            <a:r>
              <a:rPr lang="zh-CN" altLang="en-US" sz="3200" dirty="0" smtClean="0">
                <a:solidFill>
                  <a:srgbClr val="FF0000"/>
                </a:solidFill>
              </a:rPr>
              <a:t>密码结构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412776"/>
            <a:ext cx="3276600" cy="472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3"/>
          <p:cNvSpPr txBox="1">
            <a:spLocks noChangeArrowheads="1"/>
          </p:cNvSpPr>
          <p:nvPr/>
        </p:nvSpPr>
        <p:spPr bwMode="auto">
          <a:xfrm>
            <a:off x="4067944" y="1411963"/>
            <a:ext cx="4465836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0066"/>
              </a:buClr>
            </a:pPr>
            <a:r>
              <a:rPr lang="en-US" altLang="zh-CN" sz="2000" kern="0" dirty="0" smtClean="0">
                <a:solidFill>
                  <a:srgbClr val="000000"/>
                </a:solidFill>
                <a:latin typeface="Arial"/>
                <a:ea typeface="黑体"/>
              </a:rPr>
              <a:t>1973</a:t>
            </a:r>
            <a:r>
              <a:rPr lang="zh-CN" altLang="en-US" sz="2000" kern="0" dirty="0" smtClean="0">
                <a:solidFill>
                  <a:srgbClr val="000000"/>
                </a:solidFill>
                <a:latin typeface="Arial"/>
                <a:ea typeface="黑体"/>
              </a:rPr>
              <a:t>年，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"/>
                <a:ea typeface="黑体"/>
              </a:rPr>
              <a:t>IBM</a:t>
            </a:r>
            <a:r>
              <a:rPr lang="zh-CN" altLang="en-US" sz="2000" kern="0" dirty="0" smtClean="0">
                <a:solidFill>
                  <a:srgbClr val="000000"/>
                </a:solidFill>
                <a:latin typeface="Arial"/>
                <a:ea typeface="黑体"/>
              </a:rPr>
              <a:t>的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"/>
                <a:ea typeface="黑体"/>
              </a:rPr>
              <a:t>Horst 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Arial"/>
                <a:ea typeface="黑体"/>
              </a:rPr>
              <a:t>Feistel</a:t>
            </a:r>
            <a:r>
              <a:rPr lang="zh-CN" altLang="en-US" sz="2000" kern="0" dirty="0" smtClean="0">
                <a:solidFill>
                  <a:srgbClr val="000000"/>
                </a:solidFill>
                <a:latin typeface="Arial"/>
                <a:ea typeface="黑体"/>
              </a:rPr>
              <a:t>提出了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Arial"/>
                <a:ea typeface="黑体"/>
              </a:rPr>
              <a:t>Feistel</a:t>
            </a:r>
            <a:r>
              <a:rPr lang="zh-CN" altLang="en-US" sz="2000" kern="0" dirty="0" smtClean="0">
                <a:solidFill>
                  <a:srgbClr val="000000"/>
                </a:solidFill>
                <a:latin typeface="Arial"/>
                <a:ea typeface="黑体"/>
              </a:rPr>
              <a:t>密码结构：</a:t>
            </a: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明文分组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分为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</a:rPr>
              <a:t>L</a:t>
            </a:r>
            <a:r>
              <a:rPr lang="en-US" altLang="zh-CN" sz="1800" baseline="-30000" dirty="0" smtClean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lang="zh-CN" altLang="en-US" sz="1800" dirty="0" smtClean="0">
                <a:solidFill>
                  <a:prstClr val="black"/>
                </a:solidFill>
                <a:latin typeface="宋体" pitchFamily="2" charset="-122"/>
              </a:rPr>
              <a:t>和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itchFamily="18" charset="0"/>
              </a:rPr>
              <a:t>R</a:t>
            </a:r>
            <a:r>
              <a:rPr lang="en-US" altLang="zh-CN" sz="1800" baseline="-30000" dirty="0" smtClean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</a:rPr>
              <a:t>，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通过</a:t>
            </a:r>
            <a:r>
              <a:rPr lang="en-US" altLang="zh-CN" sz="1800" dirty="0">
                <a:solidFill>
                  <a:prstClr val="black"/>
                </a:solidFill>
              </a:rPr>
              <a:t>n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次循环处理后，再结合起来生成密文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分组。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每</a:t>
            </a:r>
            <a:r>
              <a:rPr lang="en-US" altLang="zh-CN" sz="1800" dirty="0">
                <a:solidFill>
                  <a:prstClr val="black"/>
                </a:solidFill>
              </a:rPr>
              <a:t>i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次循环都以上一循环产生的</a:t>
            </a:r>
            <a:r>
              <a:rPr lang="en-US" altLang="zh-CN" sz="1800" dirty="0">
                <a:solidFill>
                  <a:prstClr val="black"/>
                </a:solidFill>
              </a:rPr>
              <a:t>L</a:t>
            </a:r>
            <a:r>
              <a:rPr lang="en-US" altLang="zh-CN" sz="1800" baseline="-30000" dirty="0">
                <a:solidFill>
                  <a:prstClr val="black"/>
                </a:solidFill>
              </a:rPr>
              <a:t>i-1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和</a:t>
            </a:r>
            <a:r>
              <a:rPr lang="en-US" altLang="zh-CN" sz="1800" dirty="0">
                <a:solidFill>
                  <a:prstClr val="black"/>
                </a:solidFill>
              </a:rPr>
              <a:t>R</a:t>
            </a:r>
            <a:r>
              <a:rPr lang="en-US" altLang="zh-CN" sz="1800" baseline="-30000" dirty="0">
                <a:solidFill>
                  <a:prstClr val="black"/>
                </a:solidFill>
              </a:rPr>
              <a:t>i-1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和</a:t>
            </a:r>
            <a:r>
              <a:rPr lang="en-US" altLang="zh-CN" sz="1800" dirty="0">
                <a:solidFill>
                  <a:prstClr val="black"/>
                </a:solidFill>
              </a:rPr>
              <a:t>K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产生的子密钥</a:t>
            </a:r>
            <a:r>
              <a:rPr lang="en-US" altLang="zh-CN" sz="1800" dirty="0">
                <a:solidFill>
                  <a:prstClr val="black"/>
                </a:solidFill>
              </a:rPr>
              <a:t>K</a:t>
            </a:r>
            <a:r>
              <a:rPr lang="en-US" altLang="zh-CN" sz="1800" baseline="-30000" dirty="0">
                <a:solidFill>
                  <a:prstClr val="black"/>
                </a:solidFill>
              </a:rPr>
              <a:t>i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作为输入</a:t>
            </a:r>
            <a:r>
              <a:rPr lang="zh-CN" altLang="en-US" sz="1800" b="1" dirty="0" smtClean="0">
                <a:solidFill>
                  <a:prstClr val="black"/>
                </a:solidFill>
              </a:rPr>
              <a:t>。</a:t>
            </a:r>
            <a:endParaRPr lang="en-US" altLang="zh-CN" sz="1800" b="1" dirty="0" smtClean="0">
              <a:solidFill>
                <a:prstClr val="black"/>
              </a:solidFill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所有循环的结构都相同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，其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方法是先对数据的右半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部分和子密钥应用函数</a:t>
            </a:r>
            <a:r>
              <a:rPr lang="en-US" altLang="zh-CN" sz="1800" dirty="0">
                <a:solidFill>
                  <a:prstClr val="black"/>
                </a:solidFill>
              </a:rPr>
              <a:t>F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然后对函数输出结果和数据的左半部分取异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或。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prstClr val="black"/>
                </a:solidFill>
                <a:latin typeface="Times New Roman" pitchFamily="18" charset="0"/>
              </a:rPr>
              <a:t>在置换之后，执行由数据两部分互换构成的</a:t>
            </a:r>
            <a:r>
              <a:rPr lang="zh-CN" altLang="en-US" sz="1800" b="1" dirty="0" smtClean="0">
                <a:solidFill>
                  <a:prstClr val="black"/>
                </a:solidFill>
                <a:latin typeface="Times New Roman" pitchFamily="18" charset="0"/>
              </a:rPr>
              <a:t>交换。</a:t>
            </a:r>
            <a:endParaRPr lang="en-US" altLang="zh-CN" sz="1800" b="1" dirty="0" smtClean="0">
              <a:solidFill>
                <a:prstClr val="black"/>
              </a:solidFill>
              <a:latin typeface="Times New Roman" pitchFamily="18" charset="0"/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latin typeface="Times New Roman" pitchFamily="18" charset="0"/>
              </a:rPr>
              <a:t>解密过程与加密过程基本相同。规则如下：用密文作为算法的输入，但以相反顺序使用子密钥</a:t>
            </a:r>
            <a:r>
              <a:rPr lang="en-US" altLang="zh-CN" sz="1800" dirty="0" smtClean="0"/>
              <a:t>K</a:t>
            </a:r>
            <a:r>
              <a:rPr lang="en-US" altLang="zh-CN" sz="1800" baseline="-30000" dirty="0" smtClean="0"/>
              <a:t>i</a:t>
            </a:r>
            <a:r>
              <a:rPr lang="zh-CN" altLang="en-US" sz="1800" baseline="-30000" dirty="0" smtClean="0"/>
              <a:t>。</a:t>
            </a:r>
            <a:endParaRPr lang="en-US" altLang="zh-CN" sz="1800" baseline="-30000" dirty="0" smtClean="0"/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r>
              <a:rPr lang="zh-CN" altLang="en-US" sz="1800" b="1" dirty="0">
                <a:latin typeface="Times New Roman" pitchFamily="18" charset="0"/>
              </a:rPr>
              <a:t>加密和</a:t>
            </a:r>
            <a:r>
              <a:rPr lang="zh-CN" altLang="en-US" sz="1800" b="1" dirty="0" smtClean="0">
                <a:latin typeface="Times New Roman" pitchFamily="18" charset="0"/>
              </a:rPr>
              <a:t>解密可以使用相同的方法。</a:t>
            </a:r>
            <a:endParaRPr lang="en-US" altLang="zh-CN" sz="1800" dirty="0"/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endParaRPr lang="zh-CN" altLang="en-US" sz="1800" b="1" dirty="0">
              <a:solidFill>
                <a:prstClr val="black"/>
              </a:solidFill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endParaRPr lang="zh-CN" altLang="en-US" sz="1800" b="1" dirty="0">
              <a:solidFill>
                <a:prstClr val="black"/>
              </a:solidFill>
            </a:endParaRPr>
          </a:p>
          <a:p>
            <a:pPr lvl="1">
              <a:buClr>
                <a:srgbClr val="669999"/>
              </a:buClr>
              <a:buFont typeface="Wingdings" pitchFamily="2" charset="2"/>
              <a:buChar char="n"/>
            </a:pPr>
            <a:endParaRPr lang="en-US" altLang="zh-CN" sz="2000" kern="0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5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2132856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3284984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4437112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8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3200" dirty="0" err="1" smtClean="0">
                <a:solidFill>
                  <a:srgbClr val="FF0000"/>
                </a:solidFill>
                <a:latin typeface="+mn-ea"/>
                <a:ea typeface="+mn-ea"/>
              </a:rPr>
              <a:t>Feistel</a:t>
            </a:r>
            <a:r>
              <a:rPr lang="zh-CN" altLang="en-US" sz="3200" dirty="0" smtClean="0">
                <a:solidFill>
                  <a:srgbClr val="FF0000"/>
                </a:solidFill>
              </a:rPr>
              <a:t>密码结构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9458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2132856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3284984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2" y="4437112"/>
            <a:ext cx="149160" cy="1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图片 3" descr="D:\YOUNG\Course\EncryptCourse\Figures\f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2776"/>
            <a:ext cx="6542112" cy="318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4"/>
          <p:cNvSpPr txBox="1">
            <a:spLocks noChangeArrowheads="1"/>
          </p:cNvSpPr>
          <p:nvPr/>
        </p:nvSpPr>
        <p:spPr bwMode="auto">
          <a:xfrm>
            <a:off x="762000" y="4587875"/>
            <a:ext cx="6781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000066"/>
              </a:buClr>
              <a:buSzPct val="80000"/>
              <a:buFontTx/>
              <a:buChar char="•"/>
            </a:pPr>
            <a:r>
              <a:rPr lang="zh-CN" altLang="zh-CN" sz="2400" b="1" dirty="0">
                <a:solidFill>
                  <a:srgbClr val="000066"/>
                </a:solidFill>
                <a:latin typeface="Times New Roman" pitchFamily="18" charset="0"/>
              </a:rPr>
              <a:t>加密</a:t>
            </a:r>
            <a:r>
              <a:rPr lang="zh-CN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: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  L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 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= R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; 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 = L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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F(R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,K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>
              <a:buClr>
                <a:srgbClr val="000066"/>
              </a:buClr>
              <a:buSzPct val="80000"/>
              <a:buFontTx/>
              <a:buChar char="•"/>
            </a:pPr>
            <a:r>
              <a:rPr lang="zh-CN" altLang="zh-CN" sz="2400" b="1" dirty="0">
                <a:solidFill>
                  <a:srgbClr val="000066"/>
                </a:solidFill>
                <a:latin typeface="宋体" pitchFamily="2" charset="-122"/>
              </a:rPr>
              <a:t>解密: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  R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= L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 </a:t>
            </a:r>
            <a:endParaRPr lang="en-US" altLang="zh-CN" sz="2400" b="1" dirty="0">
              <a:solidFill>
                <a:srgbClr val="000066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buClr>
                <a:srgbClr val="FFFF99"/>
              </a:buClr>
              <a:buSzPct val="80000"/>
              <a:buFont typeface="ZapfDingbats" pitchFamily="82" charset="2"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              L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= 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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(R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i-1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,K</a:t>
            </a:r>
            <a:r>
              <a:rPr lang="en-US" altLang="zh-CN" sz="2400" b="1" baseline="-25000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>
              <a:buClr>
                <a:srgbClr val="FFFF99"/>
              </a:buClr>
              <a:buSzPct val="80000"/>
              <a:buFont typeface="ZapfDingbats" pitchFamily="82" charset="2"/>
              <a:buNone/>
            </a:pP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                    = 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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L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,K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  <p:pic>
        <p:nvPicPr>
          <p:cNvPr id="19459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4"/>
            <a:ext cx="360040" cy="38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​​ 23"/>
          <p:cNvSpPr/>
          <p:nvPr/>
        </p:nvSpPr>
        <p:spPr>
          <a:xfrm>
            <a:off x="5580112" y="5589240"/>
            <a:ext cx="2520281" cy="504056"/>
          </a:xfrm>
          <a:prstGeom prst="rec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不要求</a:t>
            </a:r>
            <a:r>
              <a:rPr lang="en-US" altLang="zh-CN" dirty="0" smtClean="0">
                <a:solidFill>
                  <a:srgbClr val="FF0000"/>
                </a:solidFill>
              </a:rPr>
              <a:t>F</a:t>
            </a:r>
            <a:r>
              <a:rPr lang="zh-CN" altLang="en-US" dirty="0" smtClean="0">
                <a:solidFill>
                  <a:srgbClr val="FF0000"/>
                </a:solidFill>
              </a:rPr>
              <a:t>是可逆的。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3200" dirty="0" err="1" smtClean="0">
                <a:solidFill>
                  <a:srgbClr val="FF0000"/>
                </a:solidFill>
                <a:latin typeface="+mn-ea"/>
                <a:ea typeface="+mn-ea"/>
              </a:rPr>
              <a:t>Feistel</a:t>
            </a:r>
            <a:r>
              <a:rPr lang="zh-CN" altLang="en-US" sz="3200" dirty="0" smtClean="0">
                <a:solidFill>
                  <a:srgbClr val="FF0000"/>
                </a:solidFill>
              </a:rPr>
              <a:t>密码结构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3"/>
          <p:cNvSpPr txBox="1">
            <a:spLocks noChangeArrowheads="1"/>
          </p:cNvSpPr>
          <p:nvPr/>
        </p:nvSpPr>
        <p:spPr bwMode="auto">
          <a:xfrm>
            <a:off x="295304" y="1772816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分组大小：较大的分组意味着较强的安全性，但会降低加密解密速度。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DES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的分组长度是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64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位。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密钥大小：较大的密钥意味着较强的安全性，但会降低加密解密速度。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DES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的有效密钥长度是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56</a:t>
            </a:r>
            <a:r>
              <a:rPr lang="zh-CN" altLang="en-US" sz="2200" b="1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位。</a:t>
            </a:r>
            <a:endParaRPr kumimoji="1" lang="en-US" altLang="zh-CN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循环次数：单一循环</a:t>
            </a:r>
            <a:r>
              <a:rPr lang="zh-CN" altLang="en-US" sz="2200" b="1" kern="0" noProof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容易受到攻击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，多重循环能够加强安全性。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DES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的循环次数为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16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。</a:t>
            </a:r>
            <a:endParaRPr kumimoji="1" lang="en-US" altLang="zh-CN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  <a:p>
            <a:pPr lvl="0" algn="just">
              <a:lnSpc>
                <a:spcPct val="120000"/>
              </a:lnSpc>
              <a:buClr>
                <a:srgbClr val="3333CC"/>
              </a:buClr>
            </a:pP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子密钥生成算法：较大的复杂性会增大密钥分析</a:t>
            </a:r>
            <a:r>
              <a:rPr lang="zh-CN" altLang="en-US" sz="2200" b="1" kern="0" dirty="0">
                <a:solidFill>
                  <a:srgbClr val="000000"/>
                </a:solidFill>
                <a:latin typeface="Times New Roman" pitchFamily="18" charset="0"/>
              </a:rPr>
              <a:t>的难度。</a:t>
            </a:r>
            <a:endParaRPr kumimoji="1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  <a:p>
            <a:pPr lvl="0" algn="just">
              <a:lnSpc>
                <a:spcPct val="120000"/>
              </a:lnSpc>
              <a:buClr>
                <a:srgbClr val="3333CC"/>
              </a:buClr>
            </a:pP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函数</a:t>
            </a: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F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：较大的复杂性意味着给密码分析带来更大</a:t>
            </a:r>
            <a:r>
              <a:rPr lang="zh-CN" altLang="en-US" sz="2200" b="1" kern="0" dirty="0">
                <a:solidFill>
                  <a:srgbClr val="000000"/>
                </a:solidFill>
                <a:latin typeface="Times New Roman" pitchFamily="18" charset="0"/>
              </a:rPr>
              <a:t>的难度</a:t>
            </a:r>
            <a:r>
              <a:rPr lang="zh-CN" altLang="en-US" sz="2200" b="1" kern="0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en-US" altLang="zh-CN" sz="2200" b="1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lvl="0" algn="just">
              <a:lnSpc>
                <a:spcPct val="120000"/>
              </a:lnSpc>
              <a:buClr>
                <a:srgbClr val="3333CC"/>
              </a:buClr>
            </a:pPr>
            <a:r>
              <a:rPr lang="zh-CN" altLang="en-US" sz="2200" b="1" kern="0" noProof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加密、解密速度快</a:t>
            </a:r>
            <a:endParaRPr lang="en-US" altLang="zh-CN" sz="2200" b="1" kern="0" noProof="0" dirty="0" smtClean="0">
              <a:solidFill>
                <a:srgbClr val="000000"/>
              </a:solidFill>
              <a:latin typeface="Times New Roman" pitchFamily="18" charset="0"/>
              <a:ea typeface="宋体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</a:rPr>
              <a:t>算法表示简洁清晰，则易于分析算法中加密技术的缺陷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304" y="1383159"/>
            <a:ext cx="283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Feistel</a:t>
            </a:r>
            <a:r>
              <a:rPr lang="zh-CN" altLang="en-US" sz="2400" dirty="0" smtClean="0">
                <a:solidFill>
                  <a:srgbClr val="0070C0"/>
                </a:solidFill>
              </a:rPr>
              <a:t>密码设计原则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40642"/>
              </p:ext>
            </p:extLst>
          </p:nvPr>
        </p:nvGraphicFramePr>
        <p:xfrm>
          <a:off x="285720" y="1412776"/>
          <a:ext cx="7814672" cy="477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4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加密算法背景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公司在</a:t>
                      </a:r>
                      <a:r>
                        <a:rPr lang="en-US" altLang="zh-CN" dirty="0" smtClean="0"/>
                        <a:t>1971</a:t>
                      </a:r>
                      <a:r>
                        <a:rPr lang="zh-CN" altLang="en-US" dirty="0" smtClean="0"/>
                        <a:t>年由</a:t>
                      </a:r>
                      <a:r>
                        <a:rPr lang="en-US" altLang="zh-CN" dirty="0" smtClean="0"/>
                        <a:t>Horst </a:t>
                      </a:r>
                      <a:r>
                        <a:rPr lang="en-US" altLang="zh-CN" dirty="0" err="1" smtClean="0"/>
                        <a:t>Feistel</a:t>
                      </a:r>
                      <a:r>
                        <a:rPr lang="zh-CN" altLang="en-US" dirty="0" smtClean="0"/>
                        <a:t>领导开发了</a:t>
                      </a:r>
                      <a:r>
                        <a:rPr lang="en-US" altLang="zh-CN" dirty="0" smtClean="0"/>
                        <a:t>Lucifer Cipher</a:t>
                      </a:r>
                      <a:r>
                        <a:rPr lang="zh-CN" altLang="en-US" dirty="0" smtClean="0"/>
                        <a:t>，使用</a:t>
                      </a:r>
                      <a:r>
                        <a:rPr lang="en-US" altLang="zh-CN" dirty="0" smtClean="0"/>
                        <a:t>128</a:t>
                      </a:r>
                      <a:r>
                        <a:rPr lang="zh-CN" altLang="en-US" dirty="0" smtClean="0"/>
                        <a:t>位密钥加密</a:t>
                      </a:r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位的分组。</a:t>
                      </a:r>
                      <a:endParaRPr lang="en-US" altLang="zh-CN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dirty="0" smtClean="0"/>
                        <a:t>1972</a:t>
                      </a:r>
                      <a:r>
                        <a:rPr lang="zh-CN" altLang="en-US" dirty="0" smtClean="0"/>
                        <a:t>年，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公司的</a:t>
                      </a:r>
                      <a:r>
                        <a:rPr lang="en-US" altLang="zh-CN" dirty="0" smtClean="0"/>
                        <a:t>Tuchman-Mayer</a:t>
                      </a:r>
                      <a:r>
                        <a:rPr lang="zh-CN" altLang="en-US" dirty="0" smtClean="0"/>
                        <a:t>在此基础上开发了一个商用密码，使用</a:t>
                      </a:r>
                      <a:r>
                        <a:rPr lang="en-US" altLang="zh-CN" dirty="0" smtClean="0"/>
                        <a:t>56</a:t>
                      </a:r>
                      <a:r>
                        <a:rPr lang="zh-CN" altLang="en-US" dirty="0" smtClean="0"/>
                        <a:t>位密钥加密</a:t>
                      </a:r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位分组，容易在单个芯片上硬件实现。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美国国家标准局（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NBS)1973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月到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1974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月两次发布通告，公开征求用于电子计算机的加密算法。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算法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月公开发表，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1977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日由美国国家标准局颁布为数据加密标准（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Encryption Standard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），于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1977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日生效。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标准的条款中规定每五年对标准重新审查一次。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1983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被认证了一次，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1987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年经过争论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在获准使用到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1992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1992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年仍然没有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的替代方案，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NIST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决定在延长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 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年，并在这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年中考虑替代方案。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1997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RIJNDAEL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算法胜出成为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，是目前加密标准。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2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3179493" cy="127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00575"/>
            <a:ext cx="4232493" cy="450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​​ 2"/>
          <p:cNvSpPr/>
          <p:nvPr/>
        </p:nvSpPr>
        <p:spPr>
          <a:xfrm>
            <a:off x="1979712" y="1268760"/>
            <a:ext cx="2553026" cy="3085264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​​ 10"/>
          <p:cNvSpPr/>
          <p:nvPr/>
        </p:nvSpPr>
        <p:spPr>
          <a:xfrm>
            <a:off x="179512" y="1424940"/>
            <a:ext cx="1498215" cy="572385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​​ 12"/>
          <p:cNvSpPr/>
          <p:nvPr/>
        </p:nvSpPr>
        <p:spPr>
          <a:xfrm>
            <a:off x="179512" y="5157192"/>
            <a:ext cx="1498215" cy="449934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179512" y="2568583"/>
            <a:ext cx="1498215" cy="572385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522075"/>
              </p:ext>
            </p:extLst>
          </p:nvPr>
        </p:nvGraphicFramePr>
        <p:xfrm>
          <a:off x="4788024" y="1424940"/>
          <a:ext cx="3945031" cy="230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5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390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</a:rPr>
                        <a:t>）输入</a:t>
                      </a:r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</a:rPr>
                        <a:t>64</a:t>
                      </a:r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</a:rPr>
                        <a:t>位比特的明文</a:t>
                      </a:r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）初始变换</a:t>
                      </a:r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IP: IP(M)=L</a:t>
                      </a:r>
                      <a:r>
                        <a:rPr lang="en-US" altLang="zh-CN" sz="2400" kern="1200" baseline="-250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CN" sz="2400" kern="1200" baseline="-250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轮的乘积变换</a:t>
                      </a:r>
                      <a:endParaRPr lang="en-US" altLang="zh-CN" sz="2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r>
                        <a:rPr lang="en-US" altLang="zh-CN" sz="2400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zh-CN" altLang="en-US" sz="2400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产生</a:t>
                      </a:r>
                      <a:r>
                        <a:rPr lang="en-US" altLang="zh-CN" sz="2400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2400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轮的子密钥</a:t>
                      </a:r>
                      <a:endParaRPr lang="en-US" altLang="zh-CN" sz="2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）初始变换的逆变换</a:t>
                      </a:r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altLang="zh-CN" sz="2400" kern="1200" baseline="300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5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​​ 1"/>
          <p:cNvSpPr/>
          <p:nvPr/>
        </p:nvSpPr>
        <p:spPr>
          <a:xfrm>
            <a:off x="297099" y="1268760"/>
            <a:ext cx="65527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初始置换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IP 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和逆置换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IP</a:t>
            </a:r>
            <a:r>
              <a:rPr kumimoji="0" lang="en-US" altLang="zh-CN" sz="30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-1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48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4643412" cy="41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​​ 5"/>
          <p:cNvSpPr/>
          <p:nvPr/>
        </p:nvSpPr>
        <p:spPr>
          <a:xfrm>
            <a:off x="1403648" y="2348880"/>
            <a:ext cx="288032" cy="216024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​​ 18"/>
          <p:cNvSpPr/>
          <p:nvPr/>
        </p:nvSpPr>
        <p:spPr>
          <a:xfrm>
            <a:off x="1979712" y="5805264"/>
            <a:ext cx="288032" cy="216024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​​ 21"/>
          <p:cNvSpPr/>
          <p:nvPr/>
        </p:nvSpPr>
        <p:spPr>
          <a:xfrm>
            <a:off x="3613448" y="2882280"/>
            <a:ext cx="288032" cy="216024"/>
          </a:xfrm>
          <a:prstGeom prst="rect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​​ 22"/>
          <p:cNvSpPr/>
          <p:nvPr/>
        </p:nvSpPr>
        <p:spPr>
          <a:xfrm>
            <a:off x="5364088" y="5085184"/>
            <a:ext cx="288032" cy="216024"/>
          </a:xfrm>
          <a:prstGeom prst="rect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​​连接符 9"/>
          <p:cNvCxnSpPr/>
          <p:nvPr/>
        </p:nvCxnSpPr>
        <p:spPr>
          <a:xfrm>
            <a:off x="1547664" y="2636912"/>
            <a:ext cx="576064" cy="30963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​​连接符 23"/>
          <p:cNvCxnSpPr/>
          <p:nvPr/>
        </p:nvCxnSpPr>
        <p:spPr>
          <a:xfrm>
            <a:off x="3901480" y="3098304"/>
            <a:ext cx="1462608" cy="19868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可忽略函数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92088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7848872" cy="1676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150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14" y="1340768"/>
            <a:ext cx="7521495" cy="468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16832"/>
            <a:ext cx="2011363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5" y="3225679"/>
            <a:ext cx="2011363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33056"/>
            <a:ext cx="2011363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8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648" y="1299959"/>
            <a:ext cx="6337300" cy="472132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885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253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87" y="1371074"/>
            <a:ext cx="7839075" cy="479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13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355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340768"/>
            <a:ext cx="651510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7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​​ 1"/>
          <p:cNvSpPr/>
          <p:nvPr/>
        </p:nvSpPr>
        <p:spPr>
          <a:xfrm>
            <a:off x="282583" y="1340768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子密钥的产生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3"/>
          <p:cNvSpPr txBox="1">
            <a:spLocks noChangeArrowheads="1"/>
          </p:cNvSpPr>
          <p:nvPr/>
        </p:nvSpPr>
        <p:spPr bwMode="auto">
          <a:xfrm>
            <a:off x="282583" y="1863987"/>
            <a:ext cx="8064500" cy="441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每一轮都要生成一个子密钥以供加密使用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子密钥生成过程包括</a:t>
            </a:r>
            <a:endParaRPr kumimoji="0" lang="zh-CN" altLang="en-A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</a:endParaRPr>
          </a:p>
          <a:p>
            <a:pPr marL="692150" marR="0" lvl="1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99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使用密钥置换选择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1(PC-1)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，将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56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位密钥分成两半，每一部分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28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</a:t>
            </a:r>
          </a:p>
          <a:p>
            <a:pPr marL="692150" marR="0" lvl="1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99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使用置换选择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2(PC-2)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，从每一半中选出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24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位，形成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48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位子密钥用在某一轮的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F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函数中</a:t>
            </a:r>
          </a:p>
          <a:p>
            <a:pPr marL="692150" marR="0" lvl="1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99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根据密钥左移表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K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将这两半分别左移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1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位或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2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</a:t>
            </a:r>
          </a:p>
          <a:p>
            <a:pPr marL="692150" marR="0" lvl="1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99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重复置换选择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2(PC-2)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，形成新的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48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位子密钥用在下一轮的</a:t>
            </a:r>
            <a:r>
              <a:rPr kumimoji="0" lang="en-AU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F</a:t>
            </a:r>
            <a:r>
              <a:rPr kumimoji="0" lang="zh-CN" altLang="en-A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rPr>
              <a:t>函数中</a:t>
            </a:r>
          </a:p>
          <a:p>
            <a:pPr marL="692150" marR="0" lvl="1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99"/>
              </a:buClr>
              <a:buSzPct val="70000"/>
              <a:buFont typeface="Wingdings" pitchFamily="2" charset="2"/>
              <a:buChar char="l"/>
              <a:tabLst/>
              <a:defRPr/>
            </a:pPr>
            <a:endParaRPr kumimoji="0" lang="en-US" altLang="zh-CN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2414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243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89087"/>
            <a:ext cx="71532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数据加密标准（</a:t>
            </a:r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​​ 1"/>
          <p:cNvSpPr/>
          <p:nvPr/>
        </p:nvSpPr>
        <p:spPr>
          <a:xfrm>
            <a:off x="282583" y="1214422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 smtClean="0">
                <a:solidFill>
                  <a:srgbClr val="330066"/>
                </a:solidFill>
                <a:latin typeface="Arial"/>
                <a:ea typeface="黑体"/>
              </a:rPr>
              <a:t>子密钥的产生</a:t>
            </a:r>
            <a:endParaRPr lang="zh-CN" altLang="en-US" sz="28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矩形​​ 14"/>
          <p:cNvSpPr/>
          <p:nvPr/>
        </p:nvSpPr>
        <p:spPr>
          <a:xfrm>
            <a:off x="1502151" y="4365104"/>
            <a:ext cx="1781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kern="0" dirty="0" smtClean="0">
                <a:solidFill>
                  <a:srgbClr val="330066"/>
                </a:solidFill>
                <a:latin typeface="Arial"/>
                <a:ea typeface="黑体"/>
              </a:rPr>
              <a:t>置换选择</a:t>
            </a:r>
            <a:r>
              <a:rPr lang="en-US" altLang="zh-CN" sz="1600" b="1" kern="0" dirty="0" smtClean="0">
                <a:solidFill>
                  <a:srgbClr val="330066"/>
                </a:solidFill>
                <a:latin typeface="Arial"/>
                <a:ea typeface="黑体"/>
              </a:rPr>
              <a:t>PC-1</a:t>
            </a:r>
            <a:endParaRPr lang="zh-CN" altLang="en-US" sz="16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4579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37642"/>
            <a:ext cx="431991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3528391" cy="232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​​ 17"/>
          <p:cNvSpPr/>
          <p:nvPr/>
        </p:nvSpPr>
        <p:spPr>
          <a:xfrm>
            <a:off x="5436096" y="4359376"/>
            <a:ext cx="1781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kern="0" dirty="0" smtClean="0">
                <a:solidFill>
                  <a:srgbClr val="330066"/>
                </a:solidFill>
                <a:latin typeface="Arial"/>
                <a:ea typeface="黑体"/>
              </a:rPr>
              <a:t>置换选择</a:t>
            </a:r>
            <a:r>
              <a:rPr lang="en-US" altLang="zh-CN" sz="1600" b="1" kern="0" dirty="0" smtClean="0">
                <a:solidFill>
                  <a:srgbClr val="330066"/>
                </a:solidFill>
                <a:latin typeface="Arial"/>
                <a:ea typeface="黑体"/>
              </a:rPr>
              <a:t>PC-2</a:t>
            </a:r>
            <a:endParaRPr lang="zh-CN" altLang="en-US" sz="16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4581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03658"/>
            <a:ext cx="7947773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​​ 20"/>
          <p:cNvSpPr/>
          <p:nvPr/>
        </p:nvSpPr>
        <p:spPr>
          <a:xfrm>
            <a:off x="3779912" y="5733256"/>
            <a:ext cx="1781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kern="0" dirty="0">
                <a:solidFill>
                  <a:srgbClr val="330066"/>
                </a:solidFill>
                <a:latin typeface="Arial"/>
                <a:ea typeface="黑体"/>
              </a:rPr>
              <a:t>左移调度</a:t>
            </a:r>
          </a:p>
        </p:txBody>
      </p:sp>
    </p:spTree>
    <p:extLst>
      <p:ext uri="{BB962C8B-B14F-4D97-AF65-F5344CB8AC3E}">
        <p14:creationId xmlns:p14="http://schemas.microsoft.com/office/powerpoint/2010/main" val="254974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加密算法安全性分析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​​ 15"/>
          <p:cNvSpPr/>
          <p:nvPr/>
        </p:nvSpPr>
        <p:spPr>
          <a:xfrm>
            <a:off x="389896" y="14127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</a:rPr>
              <a:t>明文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126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7" y="1353517"/>
            <a:ext cx="68294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7" y="1962890"/>
            <a:ext cx="60579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​​ 21"/>
          <p:cNvSpPr/>
          <p:nvPr/>
        </p:nvSpPr>
        <p:spPr>
          <a:xfrm>
            <a:off x="389896" y="193599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密钥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1274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31623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图片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31051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13" y="2708920"/>
            <a:ext cx="31623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图片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2943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​​ 16"/>
          <p:cNvSpPr/>
          <p:nvPr/>
        </p:nvSpPr>
        <p:spPr>
          <a:xfrm>
            <a:off x="3707904" y="558924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雪崩效应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加密算法安全性分析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​​ 15"/>
          <p:cNvSpPr/>
          <p:nvPr/>
        </p:nvSpPr>
        <p:spPr>
          <a:xfrm>
            <a:off x="389896" y="14127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</a:rPr>
              <a:t>明文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2" name="矩形​​ 21"/>
          <p:cNvSpPr/>
          <p:nvPr/>
        </p:nvSpPr>
        <p:spPr>
          <a:xfrm>
            <a:off x="389896" y="193599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密钥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7" name="矩形​​ 16"/>
          <p:cNvSpPr/>
          <p:nvPr/>
        </p:nvSpPr>
        <p:spPr>
          <a:xfrm>
            <a:off x="3690083" y="56158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雪崩效应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29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71" y="1493411"/>
            <a:ext cx="6829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7" y="1935996"/>
            <a:ext cx="61150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" y="2924944"/>
            <a:ext cx="31146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24944"/>
            <a:ext cx="31146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8" y="3658840"/>
            <a:ext cx="27622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图片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23" y="3596208"/>
            <a:ext cx="21240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1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加密算法安全性分析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​​ 15"/>
          <p:cNvSpPr/>
          <p:nvPr/>
        </p:nvSpPr>
        <p:spPr>
          <a:xfrm>
            <a:off x="389896" y="1412776"/>
            <a:ext cx="5936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密钥长度：</a:t>
            </a:r>
            <a:r>
              <a:rPr lang="en-US" altLang="zh-CN" sz="2800" kern="0" dirty="0" smtClean="0">
                <a:solidFill>
                  <a:sysClr val="windowText" lastClr="000000"/>
                </a:solidFill>
              </a:rPr>
              <a:t>56</a:t>
            </a: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位，容易受到穷举攻击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27679"/>
              </p:ext>
            </p:extLst>
          </p:nvPr>
        </p:nvGraphicFramePr>
        <p:xfrm>
          <a:off x="420625" y="2132856"/>
          <a:ext cx="8039807" cy="3899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9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050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年，电子先驱者基金设计出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DES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密钥穷举攻击的机器，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个小时能找到一个密钥，造价是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万美元。赢得第二届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DES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挑战赛。</a:t>
                      </a:r>
                      <a:endParaRPr lang="en-US" altLang="zh-CN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63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1999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年，在遍布全世界的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万台机器的协同下，“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DES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破译者”在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小时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分钟内找到了密钥，赢得了第三届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DES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挑战赛。</a:t>
                      </a:r>
                      <a:endParaRPr lang="en-US" altLang="zh-CN" sz="2400" kern="1200" baseline="-25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537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US" altLang="zh-CN" sz="2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632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US" altLang="zh-CN" sz="2400" kern="1200" baseline="300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6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75" y="428625"/>
            <a:ext cx="8458200" cy="552450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FF0000"/>
                </a:solidFill>
              </a:rPr>
              <a:t>可</a:t>
            </a:r>
            <a:r>
              <a:rPr lang="zh-CN" altLang="en-US" sz="3200" dirty="0" smtClean="0">
                <a:solidFill>
                  <a:srgbClr val="FF0000"/>
                </a:solidFill>
              </a:rPr>
              <a:t>忽略函数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50" y="285750"/>
            <a:ext cx="4214813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3" y="285750"/>
            <a:ext cx="4214812" cy="14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3213" y="981075"/>
            <a:ext cx="8429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025" y="6597650"/>
            <a:ext cx="4214813" cy="14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25"/>
          <p:cNvSpPr/>
          <p:nvPr/>
        </p:nvSpPr>
        <p:spPr>
          <a:xfrm>
            <a:off x="282575" y="6600825"/>
            <a:ext cx="4214813" cy="14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矩形 5"/>
          <p:cNvSpPr txBox="1">
            <a:spLocks noChangeArrowheads="1"/>
          </p:cNvSpPr>
          <p:nvPr/>
        </p:nvSpPr>
        <p:spPr bwMode="auto">
          <a:xfrm>
            <a:off x="285750" y="1350963"/>
            <a:ext cx="8447088" cy="52466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buFontTx/>
              <a:buNone/>
              <a:defRPr/>
            </a:pPr>
            <a:r>
              <a:rPr lang="zh-CN" altLang="en-US" sz="2400" dirty="0" smtClean="0">
                <a:solidFill>
                  <a:srgbClr val="030CBD"/>
                </a:solidFill>
              </a:rPr>
              <a:t>基础知识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0" indent="0">
              <a:lnSpc>
                <a:spcPts val="3300"/>
              </a:lnSpc>
              <a:buFontTx/>
              <a:buNone/>
              <a:defRPr/>
            </a:pP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rgbClr val="030CBD"/>
                </a:solidFill>
              </a:rPr>
              <a:t>1.</a:t>
            </a:r>
            <a:r>
              <a:rPr lang="zh-CN" altLang="en-US" sz="2400" dirty="0" smtClean="0">
                <a:solidFill>
                  <a:srgbClr val="030CBD"/>
                </a:solidFill>
              </a:rPr>
              <a:t>安全参数    ：可以理解为密钥的长度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rgbClr val="030CBD"/>
                </a:solidFill>
              </a:rPr>
              <a:t>2.</a:t>
            </a:r>
            <a:r>
              <a:rPr lang="zh-CN" altLang="en-US" sz="2400" dirty="0" smtClean="0">
                <a:solidFill>
                  <a:srgbClr val="030CBD"/>
                </a:solidFill>
              </a:rPr>
              <a:t>多项式         ：简单理解为密钥长度的一个多项式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rgbClr val="030CBD"/>
                </a:solidFill>
              </a:rPr>
              <a:t>			   </a:t>
            </a:r>
            <a:r>
              <a:rPr lang="zh-CN" altLang="en-US" sz="2400" dirty="0" smtClean="0">
                <a:solidFill>
                  <a:srgbClr val="030CBD"/>
                </a:solidFill>
              </a:rPr>
              <a:t>如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rgbClr val="030CBD"/>
                </a:solidFill>
              </a:rPr>
              <a:t>3.</a:t>
            </a:r>
            <a:r>
              <a:rPr lang="zh-CN" altLang="en-US" sz="2400" dirty="0" smtClean="0">
                <a:solidFill>
                  <a:srgbClr val="030CBD"/>
                </a:solidFill>
              </a:rPr>
              <a:t>可忽略          ：简单理解为分母为密钥长度的超多项式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rgbClr val="030CBD"/>
                </a:solidFill>
              </a:rPr>
              <a:t>   			     </a:t>
            </a:r>
            <a:r>
              <a:rPr lang="zh-CN" altLang="en-US" sz="2400" dirty="0" smtClean="0">
                <a:solidFill>
                  <a:srgbClr val="030CBD"/>
                </a:solidFill>
              </a:rPr>
              <a:t>如</a:t>
            </a:r>
            <a:endParaRPr lang="en-US" altLang="zh-CN" sz="2400" dirty="0" smtClean="0">
              <a:solidFill>
                <a:srgbClr val="030CBD"/>
              </a:solidFill>
            </a:endParaRPr>
          </a:p>
          <a:p>
            <a:pPr marL="457200" indent="-457200">
              <a:lnSpc>
                <a:spcPts val="3300"/>
              </a:lnSpc>
              <a:buFontTx/>
              <a:buAutoNum type="arabicPeriod"/>
              <a:defRPr/>
            </a:pPr>
            <a:endParaRPr lang="en-US" altLang="zh-CN" sz="2400" dirty="0" smtClean="0">
              <a:solidFill>
                <a:srgbClr val="030CBD"/>
              </a:solidFill>
            </a:endParaRPr>
          </a:p>
        </p:txBody>
      </p:sp>
      <p:graphicFrame>
        <p:nvGraphicFramePr>
          <p:cNvPr id="11273" name="Object 2"/>
          <p:cNvGraphicFramePr>
            <a:graphicFrameLocks noChangeAspect="1"/>
          </p:cNvGraphicFramePr>
          <p:nvPr/>
        </p:nvGraphicFramePr>
        <p:xfrm>
          <a:off x="1503363" y="3295650"/>
          <a:ext cx="6286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6" name="公式" r:id="rId6" imgW="291973" imgH="228501" progId="Equation.3">
                  <p:embed/>
                </p:oleObj>
              </mc:Choice>
              <mc:Fallback>
                <p:oleObj name="公式" r:id="rId6" imgW="29197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3295650"/>
                        <a:ext cx="6286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3"/>
          <p:cNvGraphicFramePr>
            <a:graphicFrameLocks noChangeAspect="1"/>
          </p:cNvGraphicFramePr>
          <p:nvPr/>
        </p:nvGraphicFramePr>
        <p:xfrm>
          <a:off x="1476375" y="4779963"/>
          <a:ext cx="6286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7" name="公式" r:id="rId8" imgW="291973" imgH="228501" progId="Equation.3">
                  <p:embed/>
                </p:oleObj>
              </mc:Choice>
              <mc:Fallback>
                <p:oleObj name="公式" r:id="rId8" imgW="29197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779963"/>
                        <a:ext cx="6286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4"/>
          <p:cNvGraphicFramePr>
            <a:graphicFrameLocks noChangeAspect="1"/>
          </p:cNvGraphicFramePr>
          <p:nvPr/>
        </p:nvGraphicFramePr>
        <p:xfrm>
          <a:off x="1806575" y="2460625"/>
          <a:ext cx="27305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8" name="公式" r:id="rId10" imgW="126725" imgH="126725" progId="Equation.3">
                  <p:embed/>
                </p:oleObj>
              </mc:Choice>
              <mc:Fallback>
                <p:oleObj name="公式" r:id="rId10" imgW="126725" imgH="126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460625"/>
                        <a:ext cx="273050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5"/>
          <p:cNvGraphicFramePr>
            <a:graphicFrameLocks noChangeAspect="1"/>
          </p:cNvGraphicFramePr>
          <p:nvPr/>
        </p:nvGraphicFramePr>
        <p:xfrm>
          <a:off x="2757488" y="3795713"/>
          <a:ext cx="191293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9" name="公式" r:id="rId12" imgW="888614" imgH="203112" progId="Equation.3">
                  <p:embed/>
                </p:oleObj>
              </mc:Choice>
              <mc:Fallback>
                <p:oleObj name="公式" r:id="rId12" imgW="88861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3795713"/>
                        <a:ext cx="1912937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6"/>
          <p:cNvGraphicFramePr>
            <a:graphicFrameLocks noChangeAspect="1"/>
          </p:cNvGraphicFramePr>
          <p:nvPr/>
        </p:nvGraphicFramePr>
        <p:xfrm>
          <a:off x="2916238" y="5229225"/>
          <a:ext cx="12033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" name="公式" r:id="rId14" imgW="558800" imgH="419100" progId="Equation.3">
                  <p:embed/>
                </p:oleObj>
              </mc:Choice>
              <mc:Fallback>
                <p:oleObj name="公式" r:id="rId14" imgW="558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229225"/>
                        <a:ext cx="12033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7"/>
          <p:cNvGraphicFramePr>
            <a:graphicFrameLocks noChangeAspect="1"/>
          </p:cNvGraphicFramePr>
          <p:nvPr/>
        </p:nvGraphicFramePr>
        <p:xfrm>
          <a:off x="4324350" y="5243513"/>
          <a:ext cx="21336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1" name="公式" r:id="rId16" imgW="990600" imgH="419100" progId="Equation.3">
                  <p:embed/>
                </p:oleObj>
              </mc:Choice>
              <mc:Fallback>
                <p:oleObj name="公式" r:id="rId16" imgW="990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5243513"/>
                        <a:ext cx="21336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8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solidFill>
                  <a:srgbClr val="FF0000"/>
                </a:solidFill>
              </a:rPr>
              <a:t>DES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加密算法安全性分析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​​ 15"/>
          <p:cNvSpPr/>
          <p:nvPr/>
        </p:nvSpPr>
        <p:spPr>
          <a:xfrm>
            <a:off x="389896" y="141277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 smtClean="0">
                <a:solidFill>
                  <a:sysClr val="windowText" lastClr="000000"/>
                </a:solidFill>
              </a:rPr>
              <a:t>弱密钥</a:t>
            </a:r>
            <a:endParaRPr lang="en-US" altLang="zh-CN" sz="28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矩形​​ 1"/>
          <p:cNvSpPr/>
          <p:nvPr/>
        </p:nvSpPr>
        <p:spPr>
          <a:xfrm>
            <a:off x="539552" y="2060848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如果</a:t>
            </a:r>
            <a:r>
              <a:rPr lang="zh-CN" altLang="en-US" sz="2400" dirty="0"/>
              <a:t>对于初始密钥</a:t>
            </a:r>
            <a:r>
              <a:rPr lang="en-US" altLang="zh-CN" sz="2400" dirty="0"/>
              <a:t>k</a:t>
            </a:r>
            <a:r>
              <a:rPr lang="zh-CN" altLang="en-US" sz="2400" dirty="0"/>
              <a:t>，生成的子密钥有</a:t>
            </a:r>
            <a:r>
              <a:rPr lang="en-US" altLang="zh-CN" sz="2400" dirty="0"/>
              <a:t>k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=k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=…=k</a:t>
            </a:r>
            <a:r>
              <a:rPr lang="en-US" altLang="zh-CN" sz="2400" baseline="-25000" dirty="0"/>
              <a:t>16</a:t>
            </a:r>
            <a:r>
              <a:rPr lang="zh-CN" altLang="en-US" sz="2400" dirty="0"/>
              <a:t>，则称</a:t>
            </a:r>
            <a:r>
              <a:rPr lang="en-US" altLang="zh-CN" sz="2400" dirty="0"/>
              <a:t>k</a:t>
            </a:r>
            <a:r>
              <a:rPr lang="zh-CN" altLang="en-US" sz="2400" dirty="0"/>
              <a:t>是弱密钥。</a:t>
            </a:r>
          </a:p>
        </p:txBody>
      </p:sp>
      <p:sp>
        <p:nvSpPr>
          <p:cNvPr id="3" name="矩形​​ 2"/>
          <p:cNvSpPr/>
          <p:nvPr/>
        </p:nvSpPr>
        <p:spPr>
          <a:xfrm>
            <a:off x="611560" y="3284984"/>
            <a:ext cx="7632848" cy="224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3770">
              <a:lnSpc>
                <a:spcPct val="150000"/>
              </a:lnSpc>
            </a:pPr>
            <a:r>
              <a:rPr lang="en-US" altLang="zh-CN" sz="2400" dirty="0" smtClean="0">
                <a:latin typeface="Arial"/>
              </a:rPr>
              <a:t>01 </a:t>
            </a:r>
            <a:r>
              <a:rPr lang="en-US" altLang="zh-CN" sz="2400" dirty="0">
                <a:latin typeface="Arial"/>
              </a:rPr>
              <a:t>01 01 01 01 01 01 01</a:t>
            </a:r>
          </a:p>
          <a:p>
            <a:pPr marR="46300">
              <a:lnSpc>
                <a:spcPct val="150000"/>
              </a:lnSpc>
            </a:pPr>
            <a:r>
              <a:rPr lang="en-US" altLang="zh-CN" sz="2400" dirty="0">
                <a:latin typeface="Arial"/>
              </a:rPr>
              <a:t>1F </a:t>
            </a:r>
            <a:r>
              <a:rPr lang="en-US" altLang="zh-CN" sz="2400" dirty="0" err="1">
                <a:latin typeface="Arial"/>
              </a:rPr>
              <a:t>lF</a:t>
            </a:r>
            <a:r>
              <a:rPr lang="en-US" altLang="zh-CN" sz="2400" dirty="0">
                <a:latin typeface="Arial"/>
              </a:rPr>
              <a:t> 1F </a:t>
            </a:r>
            <a:r>
              <a:rPr lang="en-US" altLang="zh-CN" sz="2400" dirty="0" err="1">
                <a:latin typeface="Arial"/>
              </a:rPr>
              <a:t>1F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1F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lF</a:t>
            </a:r>
            <a:r>
              <a:rPr lang="en-US" altLang="zh-CN" sz="2400" dirty="0">
                <a:latin typeface="Arial"/>
              </a:rPr>
              <a:t> 1F </a:t>
            </a:r>
            <a:r>
              <a:rPr lang="en-US" altLang="zh-CN" sz="2400" dirty="0" err="1">
                <a:latin typeface="Arial"/>
              </a:rPr>
              <a:t>1F</a:t>
            </a:r>
            <a:endParaRPr lang="en-US" altLang="zh-CN" sz="2400" dirty="0">
              <a:latin typeface="Arial"/>
            </a:endParaRPr>
          </a:p>
          <a:p>
            <a:pPr marR="46200">
              <a:lnSpc>
                <a:spcPct val="150000"/>
              </a:lnSpc>
            </a:pPr>
            <a:r>
              <a:rPr lang="en-US" altLang="zh-CN" sz="2400" dirty="0">
                <a:latin typeface="Arial"/>
              </a:rPr>
              <a:t>E0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E0</a:t>
            </a:r>
            <a:endParaRPr lang="en-US" altLang="zh-CN" sz="2400" dirty="0">
              <a:latin typeface="Arial"/>
            </a:endParaRPr>
          </a:p>
          <a:p>
            <a:pPr marR="45520">
              <a:lnSpc>
                <a:spcPct val="150000"/>
              </a:lnSpc>
            </a:pPr>
            <a:r>
              <a:rPr lang="en-US" altLang="zh-CN" sz="2400" dirty="0">
                <a:latin typeface="Arial"/>
              </a:rPr>
              <a:t>FE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r>
              <a:rPr lang="en-US" altLang="zh-CN" sz="2400" dirty="0">
                <a:latin typeface="Arial"/>
              </a:rPr>
              <a:t> </a:t>
            </a:r>
            <a:r>
              <a:rPr lang="en-US" altLang="zh-CN" sz="2400" dirty="0" err="1">
                <a:latin typeface="Arial"/>
              </a:rPr>
              <a:t>FE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159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加密标准（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</a:rPr>
              <a:t>ES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Advanced Encryption Standard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83562"/>
              </p:ext>
            </p:extLst>
          </p:nvPr>
        </p:nvGraphicFramePr>
        <p:xfrm>
          <a:off x="285720" y="1218614"/>
          <a:ext cx="8390736" cy="507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加密算法背景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dirty="0" smtClean="0"/>
                        <a:t>1997</a:t>
                      </a:r>
                      <a:r>
                        <a:rPr lang="zh-CN" altLang="en-US" b="1" dirty="0" smtClean="0"/>
                        <a:t>年</a:t>
                      </a:r>
                      <a:r>
                        <a:rPr lang="en-US" altLang="zh-CN" b="1" dirty="0" smtClean="0"/>
                        <a:t>9</a:t>
                      </a:r>
                      <a:r>
                        <a:rPr lang="zh-CN" altLang="en-US" b="1" dirty="0" smtClean="0"/>
                        <a:t>月，</a:t>
                      </a:r>
                      <a:r>
                        <a:rPr lang="en-US" altLang="zh-CN" b="1" dirty="0" smtClean="0"/>
                        <a:t>NIST</a:t>
                      </a:r>
                      <a:r>
                        <a:rPr lang="zh-CN" altLang="en-US" b="1" dirty="0" smtClean="0"/>
                        <a:t>征集</a:t>
                      </a:r>
                      <a:r>
                        <a:rPr lang="en-US" altLang="zh-CN" b="1" dirty="0" smtClean="0"/>
                        <a:t>AES</a:t>
                      </a:r>
                      <a:r>
                        <a:rPr lang="zh-CN" altLang="en-US" b="1" dirty="0" smtClean="0"/>
                        <a:t>方案，以替代</a:t>
                      </a:r>
                      <a:r>
                        <a:rPr lang="en-US" altLang="zh-CN" b="1" dirty="0" smtClean="0"/>
                        <a:t>DES</a:t>
                      </a:r>
                      <a:r>
                        <a:rPr lang="zh-CN" altLang="en-US" b="1" dirty="0" smtClean="0"/>
                        <a:t>。要求</a:t>
                      </a:r>
                      <a:r>
                        <a:rPr lang="en-US" altLang="zh-CN" b="1" dirty="0" smtClean="0"/>
                        <a:t>AES</a:t>
                      </a:r>
                      <a:r>
                        <a:rPr lang="zh-CN" altLang="en-US" b="1" dirty="0" smtClean="0"/>
                        <a:t>具有</a:t>
                      </a:r>
                      <a:r>
                        <a:rPr lang="en-US" altLang="zh-CN" b="1" dirty="0" smtClean="0"/>
                        <a:t>128</a:t>
                      </a:r>
                      <a:r>
                        <a:rPr lang="zh-CN" altLang="en-US" b="1" dirty="0" smtClean="0"/>
                        <a:t>比特的分组长度，并支持</a:t>
                      </a:r>
                      <a:r>
                        <a:rPr lang="en-US" altLang="zh-CN" b="1" dirty="0" smtClean="0"/>
                        <a:t>128</a:t>
                      </a:r>
                      <a:r>
                        <a:rPr lang="zh-CN" altLang="en-US" b="1" dirty="0" smtClean="0"/>
                        <a:t>、</a:t>
                      </a:r>
                      <a:r>
                        <a:rPr lang="en-US" altLang="zh-CN" b="1" dirty="0" smtClean="0"/>
                        <a:t>192</a:t>
                      </a:r>
                      <a:r>
                        <a:rPr lang="zh-CN" altLang="en-US" b="1" dirty="0" smtClean="0"/>
                        <a:t>和</a:t>
                      </a:r>
                      <a:r>
                        <a:rPr lang="en-US" altLang="zh-CN" b="1" dirty="0" smtClean="0"/>
                        <a:t>256</a:t>
                      </a:r>
                      <a:r>
                        <a:rPr lang="zh-CN" altLang="en-US" b="1" dirty="0" smtClean="0"/>
                        <a:t>比特的密钥长度。</a:t>
                      </a:r>
                      <a:endParaRPr lang="en-US" altLang="zh-CN" b="1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dirty="0" smtClean="0"/>
                        <a:t>1998</a:t>
                      </a:r>
                      <a:r>
                        <a:rPr lang="zh-CN" altLang="en-US" b="1" dirty="0" smtClean="0"/>
                        <a:t>年</a:t>
                      </a:r>
                      <a:r>
                        <a:rPr lang="en-US" altLang="zh-CN" b="1" dirty="0" smtClean="0"/>
                        <a:t>6</a:t>
                      </a:r>
                      <a:r>
                        <a:rPr lang="zh-CN" altLang="en-US" b="1" dirty="0" smtClean="0"/>
                        <a:t>月从</a:t>
                      </a:r>
                      <a:r>
                        <a:rPr lang="en-US" altLang="zh-CN" b="1" dirty="0" smtClean="0"/>
                        <a:t>21</a:t>
                      </a:r>
                      <a:r>
                        <a:rPr lang="zh-CN" altLang="en-US" b="1" dirty="0" smtClean="0"/>
                        <a:t>个提交的方案中挑选出</a:t>
                      </a:r>
                      <a:r>
                        <a:rPr lang="en-US" altLang="zh-CN" b="1" dirty="0" smtClean="0"/>
                        <a:t>15</a:t>
                      </a:r>
                      <a:r>
                        <a:rPr lang="zh-CN" altLang="en-US" b="1" dirty="0" smtClean="0"/>
                        <a:t>个满足基本条件的加密算法，作为候选算法。</a:t>
                      </a:r>
                      <a:r>
                        <a:rPr lang="en-US" altLang="zh-CN" b="1" dirty="0" smtClean="0"/>
                        <a:t>1998</a:t>
                      </a:r>
                      <a:r>
                        <a:rPr lang="zh-CN" altLang="en-US" b="1" dirty="0" smtClean="0"/>
                        <a:t>年</a:t>
                      </a:r>
                      <a:r>
                        <a:rPr lang="en-US" altLang="zh-CN" b="1" dirty="0" smtClean="0"/>
                        <a:t>8</a:t>
                      </a:r>
                      <a:r>
                        <a:rPr lang="zh-CN" altLang="en-US" b="1" dirty="0" smtClean="0"/>
                        <a:t>月在“第一次</a:t>
                      </a:r>
                      <a:r>
                        <a:rPr lang="en-US" altLang="zh-CN" b="1" dirty="0" smtClean="0"/>
                        <a:t>AES</a:t>
                      </a:r>
                      <a:r>
                        <a:rPr lang="zh-CN" altLang="en-US" b="1" dirty="0" smtClean="0"/>
                        <a:t>候选大会”上宣布了</a:t>
                      </a:r>
                      <a:r>
                        <a:rPr lang="zh-CN" altLang="en-US" b="1" baseline="0" dirty="0" smtClean="0"/>
                        <a:t> 这</a:t>
                      </a:r>
                      <a:r>
                        <a:rPr lang="en-US" altLang="zh-CN" b="1" baseline="0" dirty="0" smtClean="0"/>
                        <a:t>15</a:t>
                      </a:r>
                      <a:r>
                        <a:rPr lang="zh-CN" altLang="en-US" b="1" baseline="0" dirty="0" smtClean="0"/>
                        <a:t>个候选算法。</a:t>
                      </a:r>
                      <a:endParaRPr lang="en-US" altLang="zh-CN" b="1" baseline="0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baseline="0" dirty="0" smtClean="0"/>
                        <a:t>1999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3</a:t>
                      </a:r>
                      <a:r>
                        <a:rPr lang="zh-CN" altLang="en-US" b="1" baseline="0" dirty="0" smtClean="0"/>
                        <a:t>月举行了“第二次</a:t>
                      </a:r>
                      <a:r>
                        <a:rPr lang="en-US" altLang="zh-CN" b="1" baseline="0" dirty="0" smtClean="0"/>
                        <a:t>AES</a:t>
                      </a:r>
                      <a:r>
                        <a:rPr lang="zh-CN" altLang="en-US" b="1" baseline="0" dirty="0" smtClean="0"/>
                        <a:t>候选大会”。之后，在</a:t>
                      </a:r>
                      <a:r>
                        <a:rPr lang="en-US" altLang="zh-CN" b="1" baseline="0" dirty="0" smtClean="0"/>
                        <a:t>1999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8</a:t>
                      </a:r>
                      <a:r>
                        <a:rPr lang="zh-CN" altLang="en-US" b="1" baseline="0" dirty="0" smtClean="0"/>
                        <a:t>月，</a:t>
                      </a:r>
                      <a:r>
                        <a:rPr lang="en-US" altLang="zh-CN" b="1" baseline="0" dirty="0" smtClean="0"/>
                        <a:t>MARS</a:t>
                      </a:r>
                      <a:r>
                        <a:rPr lang="zh-CN" altLang="en-US" b="1" baseline="0" dirty="0" smtClean="0"/>
                        <a:t>、</a:t>
                      </a:r>
                      <a:r>
                        <a:rPr lang="en-US" altLang="zh-CN" b="1" baseline="0" dirty="0" smtClean="0"/>
                        <a:t>RC6</a:t>
                      </a:r>
                      <a:r>
                        <a:rPr lang="zh-CN" altLang="en-US" b="1" baseline="0" dirty="0" smtClean="0"/>
                        <a:t>、</a:t>
                      </a:r>
                      <a:r>
                        <a:rPr lang="en-US" altLang="zh-CN" b="1" baseline="0" dirty="0" err="1" smtClean="0"/>
                        <a:t>Rijndael</a:t>
                      </a:r>
                      <a:r>
                        <a:rPr lang="zh-CN" altLang="en-US" b="1" baseline="0" dirty="0" smtClean="0"/>
                        <a:t>、</a:t>
                      </a:r>
                      <a:r>
                        <a:rPr lang="en-US" altLang="zh-CN" b="1" baseline="0" dirty="0" err="1" smtClean="0"/>
                        <a:t>Serppent</a:t>
                      </a:r>
                      <a:r>
                        <a:rPr lang="zh-CN" altLang="en-US" b="1" baseline="0" dirty="0" smtClean="0"/>
                        <a:t>和</a:t>
                      </a:r>
                      <a:r>
                        <a:rPr lang="en-US" altLang="zh-CN" b="1" baseline="0" dirty="0" err="1" smtClean="0"/>
                        <a:t>Twofish</a:t>
                      </a:r>
                      <a:r>
                        <a:rPr lang="zh-CN" altLang="en-US" b="1" baseline="0" dirty="0" smtClean="0"/>
                        <a:t>这</a:t>
                      </a:r>
                      <a:r>
                        <a:rPr lang="en-US" altLang="zh-CN" b="1" baseline="0" dirty="0" smtClean="0"/>
                        <a:t>5</a:t>
                      </a:r>
                      <a:r>
                        <a:rPr lang="zh-CN" altLang="en-US" b="1" baseline="0" dirty="0" smtClean="0"/>
                        <a:t>个方案被入选为最后决赛。</a:t>
                      </a:r>
                      <a:endParaRPr lang="en-US" altLang="zh-CN" b="1" baseline="0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baseline="0" dirty="0" smtClean="0"/>
                        <a:t>2000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4</a:t>
                      </a:r>
                      <a:r>
                        <a:rPr lang="zh-CN" altLang="en-US" b="1" baseline="0" dirty="0" smtClean="0"/>
                        <a:t>月举行了“第三次</a:t>
                      </a:r>
                      <a:r>
                        <a:rPr lang="en-US" altLang="zh-CN" b="1" baseline="0" dirty="0" smtClean="0"/>
                        <a:t>AES</a:t>
                      </a:r>
                      <a:r>
                        <a:rPr lang="zh-CN" altLang="en-US" b="1" baseline="0" dirty="0" smtClean="0"/>
                        <a:t>候选大会”。</a:t>
                      </a:r>
                      <a:r>
                        <a:rPr lang="en-US" altLang="zh-CN" b="1" baseline="0" dirty="0" smtClean="0"/>
                        <a:t>2000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10</a:t>
                      </a:r>
                      <a:r>
                        <a:rPr lang="zh-CN" altLang="en-US" b="1" baseline="0" dirty="0" smtClean="0"/>
                        <a:t>月</a:t>
                      </a:r>
                      <a:r>
                        <a:rPr lang="en-US" altLang="zh-CN" b="1" baseline="0" dirty="0" err="1" smtClean="0"/>
                        <a:t>Rijndael</a:t>
                      </a:r>
                      <a:r>
                        <a:rPr lang="zh-CN" altLang="en-US" b="1" baseline="0" dirty="0" smtClean="0"/>
                        <a:t>被选择为高级加密标准。</a:t>
                      </a:r>
                      <a:endParaRPr lang="en-US" altLang="zh-CN" b="1" baseline="0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baseline="0" dirty="0" smtClean="0"/>
                        <a:t>2001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2</a:t>
                      </a:r>
                      <a:r>
                        <a:rPr lang="zh-CN" altLang="en-US" b="1" baseline="0" dirty="0" smtClean="0"/>
                        <a:t>月，</a:t>
                      </a:r>
                      <a:r>
                        <a:rPr lang="en-US" altLang="zh-CN" b="1" baseline="0" dirty="0" smtClean="0"/>
                        <a:t>NIST</a:t>
                      </a:r>
                      <a:r>
                        <a:rPr lang="zh-CN" altLang="en-US" b="1" baseline="0" dirty="0" smtClean="0"/>
                        <a:t>宣布了 </a:t>
                      </a:r>
                      <a:r>
                        <a:rPr lang="en-US" altLang="zh-CN" b="1" baseline="0" dirty="0" smtClean="0"/>
                        <a:t>AES</a:t>
                      </a:r>
                      <a:r>
                        <a:rPr lang="zh-CN" altLang="en-US" b="1" baseline="0" dirty="0" smtClean="0"/>
                        <a:t>的草案，供大家评判。</a:t>
                      </a:r>
                      <a:endParaRPr lang="en-US" altLang="zh-CN" b="1" baseline="0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b="1" baseline="0" dirty="0" smtClean="0"/>
                        <a:t>2001</a:t>
                      </a:r>
                      <a:r>
                        <a:rPr lang="zh-CN" altLang="en-US" b="1" baseline="0" dirty="0" smtClean="0"/>
                        <a:t>年</a:t>
                      </a:r>
                      <a:r>
                        <a:rPr lang="en-US" altLang="zh-CN" b="1" baseline="0" dirty="0" smtClean="0"/>
                        <a:t>11</a:t>
                      </a:r>
                      <a:r>
                        <a:rPr lang="zh-CN" altLang="en-US" b="1" baseline="0" dirty="0" smtClean="0"/>
                        <a:t>月 ，</a:t>
                      </a:r>
                      <a:r>
                        <a:rPr lang="en-US" altLang="zh-CN" b="1" baseline="0" dirty="0" smtClean="0"/>
                        <a:t>AES</a:t>
                      </a:r>
                      <a:r>
                        <a:rPr lang="zh-CN" altLang="en-US" b="1" baseline="0" dirty="0" smtClean="0"/>
                        <a:t>被正式选为高级加密标准。</a:t>
                      </a:r>
                      <a:endParaRPr lang="zh-CN" altLang="en-US" b="1" dirty="0" smtClean="0"/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8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63828"/>
              </p:ext>
            </p:extLst>
          </p:nvPr>
        </p:nvGraphicFramePr>
        <p:xfrm>
          <a:off x="285720" y="1218614"/>
          <a:ext cx="8390736" cy="3722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294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概要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9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比特分组，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位密钥。如果密钥长度是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比特，则轮数是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，如果密钥长度是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比特，则轮数是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，如果密钥长度是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比特，则轮数是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SPN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网络结构非常的相似。每一轮都是用了密钥混合、代换和置换。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在每一轮包括一个额外的线性变换“</a:t>
                      </a:r>
                      <a:r>
                        <a:rPr lang="en-US" altLang="zh-CN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MixColumn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zh-C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的操作单元以字节为单位。</a:t>
                      </a:r>
                      <a:endParaRPr lang="en-US" altLang="zh-C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盒不是一个表，而是有限域上的操作。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0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77023"/>
              </p:ext>
            </p:extLst>
          </p:nvPr>
        </p:nvGraphicFramePr>
        <p:xfrm>
          <a:off x="285720" y="1218614"/>
          <a:ext cx="8390736" cy="3722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294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数学基础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9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系数在      上的多项式运算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多项式和字节的对应关系：多项式的系数从高到低依次对应到字节的相应比特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多项式相加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101092"/>
              </p:ext>
            </p:extLst>
          </p:nvPr>
        </p:nvGraphicFramePr>
        <p:xfrm>
          <a:off x="1403648" y="1844824"/>
          <a:ext cx="331986" cy="398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4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1844824"/>
                        <a:ext cx="331986" cy="398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686240"/>
              </p:ext>
            </p:extLst>
          </p:nvPr>
        </p:nvGraphicFramePr>
        <p:xfrm>
          <a:off x="430213" y="2752725"/>
          <a:ext cx="1125537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5" name="Equation" r:id="rId6" imgW="647640" imgH="177480" progId="Equation.DSMT4">
                  <p:embed/>
                </p:oleObj>
              </mc:Choice>
              <mc:Fallback>
                <p:oleObj name="Equation" r:id="rId6" imgW="647640" imgH="177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2752725"/>
                        <a:ext cx="1125537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155912"/>
              </p:ext>
            </p:extLst>
          </p:nvPr>
        </p:nvGraphicFramePr>
        <p:xfrm>
          <a:off x="1547664" y="2708920"/>
          <a:ext cx="2339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" name="Equation" r:id="rId8" imgW="1346040" imgH="203040" progId="Equation.DSMT4">
                  <p:embed/>
                </p:oleObj>
              </mc:Choice>
              <mc:Fallback>
                <p:oleObj name="Equation" r:id="rId8" imgW="1346040" imgH="2030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708920"/>
                        <a:ext cx="2339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7026"/>
              </p:ext>
            </p:extLst>
          </p:nvPr>
        </p:nvGraphicFramePr>
        <p:xfrm>
          <a:off x="450850" y="3402013"/>
          <a:ext cx="10826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7" name="Equation" r:id="rId10" imgW="622080" imgH="177480" progId="Equation.DSMT4">
                  <p:embed/>
                </p:oleObj>
              </mc:Choice>
              <mc:Fallback>
                <p:oleObj name="Equation" r:id="rId10" imgW="622080" imgH="177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3402013"/>
                        <a:ext cx="108267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5801"/>
              </p:ext>
            </p:extLst>
          </p:nvPr>
        </p:nvGraphicFramePr>
        <p:xfrm>
          <a:off x="1547664" y="3356992"/>
          <a:ext cx="136842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8" name="Equation" r:id="rId12" imgW="787320" imgH="203040" progId="Equation.DSMT4">
                  <p:embed/>
                </p:oleObj>
              </mc:Choice>
              <mc:Fallback>
                <p:oleObj name="Equation" r:id="rId12" imgW="78732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356992"/>
                        <a:ext cx="1368425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30218"/>
              </p:ext>
            </p:extLst>
          </p:nvPr>
        </p:nvGraphicFramePr>
        <p:xfrm>
          <a:off x="683568" y="4365104"/>
          <a:ext cx="353218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9" name="Equation" r:id="rId14" imgW="2031840" imgH="228600" progId="Equation.DSMT4">
                  <p:embed/>
                </p:oleObj>
              </mc:Choice>
              <mc:Fallback>
                <p:oleObj name="Equation" r:id="rId14" imgW="203184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365104"/>
                        <a:ext cx="3532188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080214"/>
              </p:ext>
            </p:extLst>
          </p:nvPr>
        </p:nvGraphicFramePr>
        <p:xfrm>
          <a:off x="755576" y="4869160"/>
          <a:ext cx="2406650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" name="Equation" r:id="rId16" imgW="1384200" imgH="177480" progId="Equation.DSMT4">
                  <p:embed/>
                </p:oleObj>
              </mc:Choice>
              <mc:Fallback>
                <p:oleObj name="Equation" r:id="rId16" imgW="1384200" imgH="177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869160"/>
                        <a:ext cx="2406650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682655"/>
              </p:ext>
            </p:extLst>
          </p:nvPr>
        </p:nvGraphicFramePr>
        <p:xfrm>
          <a:off x="4211960" y="4365104"/>
          <a:ext cx="1965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1" name="Equation" r:id="rId18" imgW="1130040" imgH="203040" progId="Equation.DSMT4">
                  <p:embed/>
                </p:oleObj>
              </mc:Choice>
              <mc:Fallback>
                <p:oleObj name="Equation" r:id="rId18" imgW="1130040" imgH="2030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365104"/>
                        <a:ext cx="19653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617809"/>
              </p:ext>
            </p:extLst>
          </p:nvPr>
        </p:nvGraphicFramePr>
        <p:xfrm>
          <a:off x="3159634" y="4847630"/>
          <a:ext cx="13239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2" name="Equation" r:id="rId20" imgW="761760" imgH="177480" progId="Equation.DSMT4">
                  <p:embed/>
                </p:oleObj>
              </mc:Choice>
              <mc:Fallback>
                <p:oleObj name="Equation" r:id="rId20" imgW="761760" imgH="177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634" y="4847630"/>
                        <a:ext cx="132397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785177"/>
              </p:ext>
            </p:extLst>
          </p:nvPr>
        </p:nvGraphicFramePr>
        <p:xfrm>
          <a:off x="755576" y="5229200"/>
          <a:ext cx="12573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3" name="Equation" r:id="rId22" imgW="723600" imgH="203040" progId="Equation.DSMT4">
                  <p:embed/>
                </p:oleObj>
              </mc:Choice>
              <mc:Fallback>
                <p:oleObj name="Equation" r:id="rId22" imgW="723600" imgH="20304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229200"/>
                        <a:ext cx="12573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182522"/>
              </p:ext>
            </p:extLst>
          </p:nvPr>
        </p:nvGraphicFramePr>
        <p:xfrm>
          <a:off x="1985153" y="5229200"/>
          <a:ext cx="8159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4" name="Equation" r:id="rId24" imgW="469800" imgH="203040" progId="Equation.DSMT4">
                  <p:embed/>
                </p:oleObj>
              </mc:Choice>
              <mc:Fallback>
                <p:oleObj name="Equation" r:id="rId24" imgW="469800" imgH="20304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153" y="5229200"/>
                        <a:ext cx="815975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3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64421"/>
              </p:ext>
            </p:extLst>
          </p:nvPr>
        </p:nvGraphicFramePr>
        <p:xfrm>
          <a:off x="285720" y="1218614"/>
          <a:ext cx="8678768" cy="387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数学基础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141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域上的多项式相乘，对一个不可约多项式                                                      取余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多项式求逆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648112"/>
              </p:ext>
            </p:extLst>
          </p:nvPr>
        </p:nvGraphicFramePr>
        <p:xfrm>
          <a:off x="539552" y="2348880"/>
          <a:ext cx="4327525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1" name="Equation" r:id="rId4" imgW="2489040" imgH="736560" progId="Equation.DSMT4">
                  <p:embed/>
                </p:oleObj>
              </mc:Choice>
              <mc:Fallback>
                <p:oleObj name="Equation" r:id="rId4" imgW="24890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348880"/>
                        <a:ext cx="4327525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528707"/>
              </p:ext>
            </p:extLst>
          </p:nvPr>
        </p:nvGraphicFramePr>
        <p:xfrm>
          <a:off x="5364088" y="1772816"/>
          <a:ext cx="27606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2" name="Equation" r:id="rId6" imgW="1587240" imgH="228600" progId="Equation.DSMT4">
                  <p:embed/>
                </p:oleObj>
              </mc:Choice>
              <mc:Fallback>
                <p:oleObj name="Equation" r:id="rId6" imgW="1587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1772816"/>
                        <a:ext cx="27606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983800"/>
              </p:ext>
            </p:extLst>
          </p:nvPr>
        </p:nvGraphicFramePr>
        <p:xfrm>
          <a:off x="611560" y="3789040"/>
          <a:ext cx="18970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3" name="Equation" r:id="rId8" imgW="1091880" imgH="203040" progId="Equation.DSMT4">
                  <p:embed/>
                </p:oleObj>
              </mc:Choice>
              <mc:Fallback>
                <p:oleObj name="Equation" r:id="rId8" imgW="1091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789040"/>
                        <a:ext cx="189706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33561"/>
              </p:ext>
            </p:extLst>
          </p:nvPr>
        </p:nvGraphicFramePr>
        <p:xfrm>
          <a:off x="522288" y="1700808"/>
          <a:ext cx="70643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4" name="Equation" r:id="rId10" imgW="406080" imgH="228600" progId="Equation.DSMT4">
                  <p:embed/>
                </p:oleObj>
              </mc:Choice>
              <mc:Fallback>
                <p:oleObj name="Equation" r:id="rId10" imgW="406080" imgH="2286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1700808"/>
                        <a:ext cx="706437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287919"/>
              </p:ext>
            </p:extLst>
          </p:nvPr>
        </p:nvGraphicFramePr>
        <p:xfrm>
          <a:off x="683568" y="4725144"/>
          <a:ext cx="37322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5" name="Equation" r:id="rId12" imgW="2145960" imgH="698400" progId="Equation.DSMT4">
                  <p:embed/>
                </p:oleObj>
              </mc:Choice>
              <mc:Fallback>
                <p:oleObj name="Equation" r:id="rId12" imgW="2145960" imgH="6984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725144"/>
                        <a:ext cx="37322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8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75870"/>
              </p:ext>
            </p:extLst>
          </p:nvPr>
        </p:nvGraphicFramePr>
        <p:xfrm>
          <a:off x="285720" y="1218614"/>
          <a:ext cx="8678768" cy="4658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数学基础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141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多项式求逆       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CN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求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643516"/>
              </p:ext>
            </p:extLst>
          </p:nvPr>
        </p:nvGraphicFramePr>
        <p:xfrm>
          <a:off x="179512" y="2780928"/>
          <a:ext cx="2520280" cy="208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Q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1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75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28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-8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590197"/>
              </p:ext>
            </p:extLst>
          </p:nvPr>
        </p:nvGraphicFramePr>
        <p:xfrm>
          <a:off x="611560" y="2204864"/>
          <a:ext cx="13255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" name="Equation" r:id="rId4" imgW="761760" imgH="203040" progId="Equation.DSMT4">
                  <p:embed/>
                </p:oleObj>
              </mc:Choice>
              <mc:Fallback>
                <p:oleObj name="Equation" r:id="rId4" imgW="761760" imgH="20304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204864"/>
                        <a:ext cx="13255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382358"/>
              </p:ext>
            </p:extLst>
          </p:nvPr>
        </p:nvGraphicFramePr>
        <p:xfrm>
          <a:off x="282583" y="5157192"/>
          <a:ext cx="23860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1" name="Equation" r:id="rId6" imgW="1371600" imgH="203040" progId="Equation.DSMT4">
                  <p:embed/>
                </p:oleObj>
              </mc:Choice>
              <mc:Fallback>
                <p:oleObj name="Equation" r:id="rId6" imgW="1371600" imgH="2030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83" y="5157192"/>
                        <a:ext cx="23860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939330"/>
              </p:ext>
            </p:extLst>
          </p:nvPr>
        </p:nvGraphicFramePr>
        <p:xfrm>
          <a:off x="4139952" y="2204864"/>
          <a:ext cx="44640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2" name="Equation" r:id="rId8" imgW="2565360" imgH="228600" progId="Equation.DSMT4">
                  <p:embed/>
                </p:oleObj>
              </mc:Choice>
              <mc:Fallback>
                <p:oleObj name="Equation" r:id="rId8" imgW="2565360" imgH="2286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204864"/>
                        <a:ext cx="44640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8881"/>
              </p:ext>
            </p:extLst>
          </p:nvPr>
        </p:nvGraphicFramePr>
        <p:xfrm>
          <a:off x="4211960" y="2708920"/>
          <a:ext cx="4680520" cy="243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R</a:t>
                      </a:r>
                      <a:endParaRPr lang="zh-CN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Q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1 0001 1011</a:t>
                      </a:r>
                      <a:endParaRPr lang="zh-CN" alt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0000 0000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0101 0011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0000 0101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0000 0000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0000 0100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0001 0100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0000 0001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0000 0101</a:t>
                      </a:r>
                      <a:endParaRPr lang="zh-CN" altLang="en-US" sz="160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0000 0011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</a:t>
                      </a:r>
                      <a:r>
                        <a:rPr lang="en-US" altLang="zh-CN" sz="1600" baseline="0" dirty="0" smtClean="0">
                          <a:solidFill>
                            <a:srgbClr val="00B0F0"/>
                          </a:solidFill>
                        </a:rPr>
                        <a:t> 0010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0001 0100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0100 0101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0000</a:t>
                      </a:r>
                      <a:r>
                        <a:rPr lang="en-US" altLang="zh-CN" sz="1600" baseline="0" dirty="0" smtClean="0">
                          <a:solidFill>
                            <a:srgbClr val="00B0F0"/>
                          </a:solidFill>
                        </a:rPr>
                        <a:t> 0010</a:t>
                      </a:r>
                      <a:endParaRPr lang="zh-CN" altLang="en-US" sz="160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0010</a:t>
                      </a:r>
                      <a:r>
                        <a:rPr lang="en-US" altLang="zh-CN" sz="1600" baseline="0" dirty="0" smtClean="0">
                          <a:solidFill>
                            <a:srgbClr val="00B0F0"/>
                          </a:solidFill>
                        </a:rPr>
                        <a:t> 1001</a:t>
                      </a:r>
                      <a:endParaRPr lang="zh-CN" altLang="en-US" sz="160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1000 1111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0000 0001</a:t>
                      </a:r>
                      <a:endParaRPr lang="zh-CN" alt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0011 1101</a:t>
                      </a:r>
                      <a:endParaRPr lang="zh-CN" altLang="en-US" sz="1600" dirty="0" smtClean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B0F0"/>
                          </a:solidFill>
                        </a:rPr>
                        <a:t>1100 1010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56261"/>
              </p:ext>
            </p:extLst>
          </p:nvPr>
        </p:nvGraphicFramePr>
        <p:xfrm>
          <a:off x="4211960" y="5445224"/>
          <a:ext cx="37115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3" name="Equation" r:id="rId10" imgW="2133360" imgH="228600" progId="Equation.DSMT4">
                  <p:embed/>
                </p:oleObj>
              </mc:Choice>
              <mc:Fallback>
                <p:oleObj name="Equation" r:id="rId10" imgW="2133360" imgH="2286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445224"/>
                        <a:ext cx="37115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70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14995"/>
              </p:ext>
            </p:extLst>
          </p:nvPr>
        </p:nvGraphicFramePr>
        <p:xfrm>
          <a:off x="285720" y="1218614"/>
          <a:ext cx="8678768" cy="60856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数学基础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14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14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50489"/>
              </p:ext>
            </p:extLst>
          </p:nvPr>
        </p:nvGraphicFramePr>
        <p:xfrm>
          <a:off x="360408" y="1700808"/>
          <a:ext cx="3556000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1" name="Equation" r:id="rId4" imgW="2044440" imgH="1422360" progId="Equation.DSMT4">
                  <p:embed/>
                </p:oleObj>
              </mc:Choice>
              <mc:Fallback>
                <p:oleObj name="Equation" r:id="rId4" imgW="2044440" imgH="1422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08" y="1700808"/>
                        <a:ext cx="3556000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​​ 5"/>
          <p:cNvCxnSpPr/>
          <p:nvPr/>
        </p:nvCxnSpPr>
        <p:spPr>
          <a:xfrm>
            <a:off x="1619672" y="2852936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​​ 16"/>
          <p:cNvCxnSpPr/>
          <p:nvPr/>
        </p:nvCxnSpPr>
        <p:spPr>
          <a:xfrm>
            <a:off x="1619672" y="3717032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23104"/>
              </p:ext>
            </p:extLst>
          </p:nvPr>
        </p:nvGraphicFramePr>
        <p:xfrm>
          <a:off x="285720" y="1340768"/>
          <a:ext cx="8678768" cy="4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算法过程</a:t>
                      </a:r>
                      <a:endParaRPr lang="zh-CN" altLang="en-US" sz="2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9980"/>
              </p:ext>
            </p:extLst>
          </p:nvPr>
        </p:nvGraphicFramePr>
        <p:xfrm>
          <a:off x="1907704" y="2492896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11548"/>
              </p:ext>
            </p:extLst>
          </p:nvPr>
        </p:nvGraphicFramePr>
        <p:xfrm>
          <a:off x="467544" y="1916832"/>
          <a:ext cx="5328592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2" name="Equation" r:id="rId4" imgW="3288960" imgH="177480" progId="Equation.DSMT4">
                  <p:embed/>
                </p:oleObj>
              </mc:Choice>
              <mc:Fallback>
                <p:oleObj name="Equation" r:id="rId4" imgW="3288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44" y="1916832"/>
                        <a:ext cx="5328592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20554"/>
              </p:ext>
            </p:extLst>
          </p:nvPr>
        </p:nvGraphicFramePr>
        <p:xfrm>
          <a:off x="539552" y="4149080"/>
          <a:ext cx="51625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" name="Equation" r:id="rId6" imgW="3187440" imgH="177480" progId="Equation.DSMT4">
                  <p:embed/>
                </p:oleObj>
              </mc:Choice>
              <mc:Fallback>
                <p:oleObj name="Equation" r:id="rId6" imgW="3187440" imgH="17748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149080"/>
                        <a:ext cx="51625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094656"/>
              </p:ext>
            </p:extLst>
          </p:nvPr>
        </p:nvGraphicFramePr>
        <p:xfrm>
          <a:off x="1835696" y="4653136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7e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99469"/>
              </p:ext>
            </p:extLst>
          </p:nvPr>
        </p:nvGraphicFramePr>
        <p:xfrm>
          <a:off x="611560" y="2924944"/>
          <a:ext cx="80778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" name="Equation" r:id="rId8" imgW="342720" imgH="152280" progId="Equation.DSMT4">
                  <p:embed/>
                </p:oleObj>
              </mc:Choice>
              <mc:Fallback>
                <p:oleObj name="Equation" r:id="rId8" imgW="342720" imgH="15228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24944"/>
                        <a:ext cx="807782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311256"/>
              </p:ext>
            </p:extLst>
          </p:nvPr>
        </p:nvGraphicFramePr>
        <p:xfrm>
          <a:off x="788988" y="5168900"/>
          <a:ext cx="5984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"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168900"/>
                        <a:ext cx="5984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3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052736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597352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597352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圆角矩形​​ 1"/>
          <p:cNvSpPr/>
          <p:nvPr/>
        </p:nvSpPr>
        <p:spPr>
          <a:xfrm>
            <a:off x="1260004" y="2492896"/>
            <a:ext cx="2015852" cy="36004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AddRoundKeys</a:t>
            </a:r>
            <a:endParaRPr lang="zh-CN" altLang="en-US" dirty="0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67596"/>
              </p:ext>
            </p:extLst>
          </p:nvPr>
        </p:nvGraphicFramePr>
        <p:xfrm>
          <a:off x="4901095" y="2274873"/>
          <a:ext cx="864096" cy="85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17414"/>
              </p:ext>
            </p:extLst>
          </p:nvPr>
        </p:nvGraphicFramePr>
        <p:xfrm>
          <a:off x="1866672" y="1196752"/>
          <a:ext cx="833120" cy="8534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接箭头​​连接符 6"/>
          <p:cNvCxnSpPr/>
          <p:nvPr/>
        </p:nvCxnSpPr>
        <p:spPr>
          <a:xfrm>
            <a:off x="2298720" y="2133848"/>
            <a:ext cx="0" cy="359048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​​连接符 33"/>
          <p:cNvCxnSpPr>
            <a:endCxn id="27" idx="0"/>
          </p:cNvCxnSpPr>
          <p:nvPr/>
        </p:nvCxnSpPr>
        <p:spPr>
          <a:xfrm>
            <a:off x="2267372" y="2772544"/>
            <a:ext cx="186" cy="2240632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​​ 14"/>
          <p:cNvSpPr/>
          <p:nvPr/>
        </p:nvSpPr>
        <p:spPr>
          <a:xfrm>
            <a:off x="1260004" y="3068960"/>
            <a:ext cx="2015852" cy="360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1-SubBytes</a:t>
            </a:r>
            <a:endParaRPr lang="zh-CN" altLang="en-US" dirty="0"/>
          </a:p>
        </p:txBody>
      </p:sp>
      <p:sp>
        <p:nvSpPr>
          <p:cNvPr id="16" name="圆角矩形​​ 15"/>
          <p:cNvSpPr/>
          <p:nvPr/>
        </p:nvSpPr>
        <p:spPr>
          <a:xfrm>
            <a:off x="1261616" y="3501008"/>
            <a:ext cx="2014240" cy="3600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2-ShiftRows</a:t>
            </a:r>
            <a:endParaRPr lang="zh-CN" altLang="en-US" dirty="0"/>
          </a:p>
        </p:txBody>
      </p:sp>
      <p:sp>
        <p:nvSpPr>
          <p:cNvPr id="18" name="圆角矩形​​ 17"/>
          <p:cNvSpPr/>
          <p:nvPr/>
        </p:nvSpPr>
        <p:spPr>
          <a:xfrm>
            <a:off x="1259632" y="3933056"/>
            <a:ext cx="2016224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3-MixColumns</a:t>
            </a:r>
            <a:endParaRPr lang="zh-CN" altLang="en-US" dirty="0"/>
          </a:p>
        </p:txBody>
      </p:sp>
      <p:sp>
        <p:nvSpPr>
          <p:cNvPr id="20" name="圆角矩形​​ 19"/>
          <p:cNvSpPr/>
          <p:nvPr/>
        </p:nvSpPr>
        <p:spPr>
          <a:xfrm>
            <a:off x="1259632" y="4365104"/>
            <a:ext cx="2016224" cy="36004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4-AddRoundKeys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2267372" y="2996952"/>
            <a:ext cx="1368524" cy="1872208"/>
            <a:chOff x="2267372" y="2996952"/>
            <a:chExt cx="1368524" cy="1872208"/>
          </a:xfrm>
        </p:grpSpPr>
        <p:cxnSp>
          <p:nvCxnSpPr>
            <p:cNvPr id="37" name="直接连接符​​ 36"/>
            <p:cNvCxnSpPr/>
            <p:nvPr/>
          </p:nvCxnSpPr>
          <p:spPr>
            <a:xfrm>
              <a:off x="2298720" y="4869160"/>
              <a:ext cx="133717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​​ 39"/>
            <p:cNvCxnSpPr/>
            <p:nvPr/>
          </p:nvCxnSpPr>
          <p:spPr>
            <a:xfrm flipV="1">
              <a:off x="3635896" y="2996952"/>
              <a:ext cx="0" cy="187220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​​连接符 42"/>
            <p:cNvCxnSpPr/>
            <p:nvPr/>
          </p:nvCxnSpPr>
          <p:spPr>
            <a:xfrm flipH="1">
              <a:off x="2267372" y="2996952"/>
              <a:ext cx="1368524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​​ 43"/>
          <p:cNvSpPr/>
          <p:nvPr/>
        </p:nvSpPr>
        <p:spPr>
          <a:xfrm>
            <a:off x="3707904" y="3501008"/>
            <a:ext cx="576064" cy="432048"/>
          </a:xfrm>
          <a:prstGeom prst="rec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Malgun Gothic" pitchFamily="34" charset="-127"/>
                <a:ea typeface="Malgun Gothic" pitchFamily="34" charset="-127"/>
              </a:rPr>
              <a:t>9</a:t>
            </a:r>
            <a:r>
              <a:rPr lang="zh-CN" altLang="en-US" b="1" dirty="0" smtClean="0">
                <a:solidFill>
                  <a:srgbClr val="FF0000"/>
                </a:solidFill>
                <a:latin typeface="Malgun Gothic" pitchFamily="34" charset="-127"/>
              </a:rPr>
              <a:t>轮</a:t>
            </a:r>
            <a:endParaRPr lang="zh-CN" altLang="en-US" b="1" dirty="0">
              <a:solidFill>
                <a:srgbClr val="FF0000"/>
              </a:solidFill>
              <a:latin typeface="Malgun Gothic" pitchFamily="34" charset="-127"/>
            </a:endParaRPr>
          </a:p>
        </p:txBody>
      </p:sp>
      <p:cxnSp>
        <p:nvCxnSpPr>
          <p:cNvPr id="46" name="直接箭头​​连接符 45"/>
          <p:cNvCxnSpPr>
            <a:stCxn id="27" idx="0"/>
          </p:cNvCxnSpPr>
          <p:nvPr/>
        </p:nvCxnSpPr>
        <p:spPr>
          <a:xfrm flipH="1">
            <a:off x="2267372" y="5013176"/>
            <a:ext cx="186" cy="15121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​​ 26"/>
          <p:cNvSpPr/>
          <p:nvPr/>
        </p:nvSpPr>
        <p:spPr>
          <a:xfrm>
            <a:off x="1259632" y="5013176"/>
            <a:ext cx="2015852" cy="360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 smtClean="0"/>
              <a:t>SubBytes</a:t>
            </a:r>
            <a:endParaRPr lang="zh-CN" altLang="en-US" dirty="0"/>
          </a:p>
        </p:txBody>
      </p:sp>
      <p:sp>
        <p:nvSpPr>
          <p:cNvPr id="29" name="圆角矩形​​ 28"/>
          <p:cNvSpPr/>
          <p:nvPr/>
        </p:nvSpPr>
        <p:spPr>
          <a:xfrm>
            <a:off x="1261244" y="5445224"/>
            <a:ext cx="2014240" cy="3600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 smtClean="0"/>
              <a:t>ShiftRows</a:t>
            </a:r>
            <a:endParaRPr lang="zh-CN" altLang="en-US" dirty="0"/>
          </a:p>
        </p:txBody>
      </p:sp>
      <p:sp>
        <p:nvSpPr>
          <p:cNvPr id="31" name="圆角矩形​​ 30"/>
          <p:cNvSpPr/>
          <p:nvPr/>
        </p:nvSpPr>
        <p:spPr>
          <a:xfrm>
            <a:off x="1259260" y="5877272"/>
            <a:ext cx="2016224" cy="36004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 smtClean="0"/>
              <a:t>AddRoundKeys</a:t>
            </a:r>
            <a:endParaRPr lang="zh-CN" altLang="en-US" dirty="0"/>
          </a:p>
        </p:txBody>
      </p:sp>
      <p:cxnSp>
        <p:nvCxnSpPr>
          <p:cNvPr id="49" name="直接箭头​​连接符 48"/>
          <p:cNvCxnSpPr>
            <a:endCxn id="2" idx="3"/>
          </p:cNvCxnSpPr>
          <p:nvPr/>
        </p:nvCxnSpPr>
        <p:spPr>
          <a:xfrm flipH="1" flipV="1">
            <a:off x="3275856" y="2672916"/>
            <a:ext cx="1598239" cy="29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87982"/>
              </p:ext>
            </p:extLst>
          </p:nvPr>
        </p:nvGraphicFramePr>
        <p:xfrm>
          <a:off x="4874095" y="5610194"/>
          <a:ext cx="864096" cy="85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2" name="直接箭头​​连接符 51"/>
          <p:cNvCxnSpPr>
            <a:endCxn id="31" idx="3"/>
          </p:cNvCxnSpPr>
          <p:nvPr/>
        </p:nvCxnSpPr>
        <p:spPr>
          <a:xfrm flipH="1">
            <a:off x="3275484" y="6036914"/>
            <a:ext cx="1571611" cy="20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47258"/>
              </p:ext>
            </p:extLst>
          </p:nvPr>
        </p:nvGraphicFramePr>
        <p:xfrm>
          <a:off x="857597" y="1412776"/>
          <a:ext cx="8080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4"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97" y="1412776"/>
                        <a:ext cx="8080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424981"/>
              </p:ext>
            </p:extLst>
          </p:nvPr>
        </p:nvGraphicFramePr>
        <p:xfrm>
          <a:off x="5954215" y="5852335"/>
          <a:ext cx="16446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" name="Equation" r:id="rId6" imgW="698400" imgH="203040" progId="Equation.DSMT4">
                  <p:embed/>
                </p:oleObj>
              </mc:Choice>
              <mc:Fallback>
                <p:oleObj name="Equation" r:id="rId6" imgW="698400" imgH="20304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215" y="5852335"/>
                        <a:ext cx="16446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68034"/>
              </p:ext>
            </p:extLst>
          </p:nvPr>
        </p:nvGraphicFramePr>
        <p:xfrm>
          <a:off x="6009496" y="2492896"/>
          <a:ext cx="5984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Equation" r:id="rId8" imgW="253800" imgH="203040" progId="Equation.DSMT4">
                  <p:embed/>
                </p:oleObj>
              </mc:Choice>
              <mc:Fallback>
                <p:oleObj name="Equation" r:id="rId8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9496" y="2492896"/>
                        <a:ext cx="5984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7529"/>
              </p:ext>
            </p:extLst>
          </p:nvPr>
        </p:nvGraphicFramePr>
        <p:xfrm>
          <a:off x="4847094" y="4100665"/>
          <a:ext cx="864096" cy="85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0" name="直接箭头​​连接符 59"/>
          <p:cNvCxnSpPr>
            <a:endCxn id="20" idx="3"/>
          </p:cNvCxnSpPr>
          <p:nvPr/>
        </p:nvCxnSpPr>
        <p:spPr>
          <a:xfrm flipH="1">
            <a:off x="3275856" y="4527385"/>
            <a:ext cx="1544238" cy="177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57733"/>
              </p:ext>
            </p:extLst>
          </p:nvPr>
        </p:nvGraphicFramePr>
        <p:xfrm>
          <a:off x="5927214" y="4342806"/>
          <a:ext cx="16446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" name="Equation" r:id="rId10" imgW="698400" imgH="203040" progId="Equation.DSMT4">
                  <p:embed/>
                </p:oleObj>
              </mc:Choice>
              <mc:Fallback>
                <p:oleObj name="Equation" r:id="rId1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214" y="4342806"/>
                        <a:ext cx="16446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984741"/>
              </p:ext>
            </p:extLst>
          </p:nvPr>
        </p:nvGraphicFramePr>
        <p:xfrm>
          <a:off x="4245312" y="2447244"/>
          <a:ext cx="4492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Equation" r:id="rId11" imgW="190440" imgH="203040" progId="Equation.DSMT4">
                  <p:embed/>
                </p:oleObj>
              </mc:Choice>
              <mc:Fallback>
                <p:oleObj name="Equation" r:id="rId11" imgW="190440" imgH="203040" progId="Equation.DSMT4">
                  <p:embed/>
                  <p:pic>
                    <p:nvPicPr>
                      <p:cNvPr id="0" name="对象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5312" y="2447244"/>
                        <a:ext cx="44926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192813"/>
              </p:ext>
            </p:extLst>
          </p:nvPr>
        </p:nvGraphicFramePr>
        <p:xfrm>
          <a:off x="4244749" y="4286878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Equation" r:id="rId13" imgW="190440" imgH="203040" progId="Equation.DSMT4">
                  <p:embed/>
                </p:oleObj>
              </mc:Choice>
              <mc:Fallback>
                <p:oleObj name="Equation" r:id="rId13" imgW="190440" imgH="203040" progId="Equation.DSMT4">
                  <p:embed/>
                  <p:pic>
                    <p:nvPicPr>
                      <p:cNvPr id="0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749" y="4286878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96988"/>
              </p:ext>
            </p:extLst>
          </p:nvPr>
        </p:nvGraphicFramePr>
        <p:xfrm>
          <a:off x="4199064" y="5769575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Equation" r:id="rId15" imgW="190440" imgH="203040" progId="Equation.DSMT4">
                  <p:embed/>
                </p:oleObj>
              </mc:Choice>
              <mc:Fallback>
                <p:oleObj name="Equation" r:id="rId15" imgW="190440" imgH="203040" progId="Equation.DSMT4">
                  <p:embed/>
                  <p:pic>
                    <p:nvPicPr>
                      <p:cNvPr id="0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064" y="5769575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7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052736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597352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597352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623013"/>
              </p:ext>
            </p:extLst>
          </p:nvPr>
        </p:nvGraphicFramePr>
        <p:xfrm>
          <a:off x="611560" y="1700808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01514"/>
              </p:ext>
            </p:extLst>
          </p:nvPr>
        </p:nvGraphicFramePr>
        <p:xfrm>
          <a:off x="1096997" y="3284984"/>
          <a:ext cx="80778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9"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97" y="3284984"/>
                        <a:ext cx="807782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00214"/>
              </p:ext>
            </p:extLst>
          </p:nvPr>
        </p:nvGraphicFramePr>
        <p:xfrm>
          <a:off x="563581" y="3789040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7e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677200"/>
              </p:ext>
            </p:extLst>
          </p:nvPr>
        </p:nvGraphicFramePr>
        <p:xfrm>
          <a:off x="1265440" y="5373216"/>
          <a:ext cx="5984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0" name="Equation" r:id="rId6" imgW="253800" imgH="203040" progId="Equation.DSMT4">
                  <p:embed/>
                </p:oleObj>
              </mc:Choice>
              <mc:Fallback>
                <p:oleObj name="Equation" r:id="rId6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440" y="5373216"/>
                        <a:ext cx="5984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​​ 4"/>
          <p:cNvCxnSpPr/>
          <p:nvPr/>
        </p:nvCxnSpPr>
        <p:spPr>
          <a:xfrm>
            <a:off x="2627784" y="2564904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 8"/>
          <p:cNvCxnSpPr/>
          <p:nvPr/>
        </p:nvCxnSpPr>
        <p:spPr>
          <a:xfrm>
            <a:off x="4211960" y="2564904"/>
            <a:ext cx="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​​ 10"/>
          <p:cNvCxnSpPr/>
          <p:nvPr/>
        </p:nvCxnSpPr>
        <p:spPr>
          <a:xfrm>
            <a:off x="2627784" y="4509120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44857"/>
              </p:ext>
            </p:extLst>
          </p:nvPr>
        </p:nvGraphicFramePr>
        <p:xfrm>
          <a:off x="3995936" y="3296505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1" name="Equation" r:id="rId8" imgW="190440" imgH="203040" progId="Equation.DSMT4">
                  <p:embed/>
                </p:oleObj>
              </mc:Choice>
              <mc:Fallback>
                <p:oleObj name="Equation" r:id="rId8" imgW="190440" imgH="203040" progId="Equation.DSMT4">
                  <p:embed/>
                  <p:pic>
                    <p:nvPicPr>
                      <p:cNvPr id="0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3296505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120322"/>
              </p:ext>
            </p:extLst>
          </p:nvPr>
        </p:nvGraphicFramePr>
        <p:xfrm>
          <a:off x="5868144" y="2805492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c6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直接箭头​​连接符 18"/>
          <p:cNvCxnSpPr/>
          <p:nvPr/>
        </p:nvCxnSpPr>
        <p:spPr>
          <a:xfrm>
            <a:off x="4446205" y="3537012"/>
            <a:ext cx="12779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可忽略函数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两</a:t>
            </a:r>
            <a:r>
              <a:rPr lang="zh-CN" altLang="en-US" dirty="0"/>
              <a:t>个可忽略函数的和是可忽略函数吗？</a:t>
            </a:r>
            <a:endParaRPr lang="en-US" altLang="zh-CN" dirty="0"/>
          </a:p>
          <a:p>
            <a:r>
              <a:rPr lang="zh-CN" altLang="en-US" dirty="0" smtClean="0"/>
              <a:t>常数与可</a:t>
            </a:r>
            <a:r>
              <a:rPr lang="zh-CN" altLang="en-US" dirty="0"/>
              <a:t>忽略函数的积是可忽略函数吗</a:t>
            </a:r>
            <a:r>
              <a:rPr lang="zh-CN" altLang="en-US" dirty="0" smtClean="0"/>
              <a:t>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83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052736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597352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597352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圆角矩形​​ 37"/>
          <p:cNvSpPr/>
          <p:nvPr/>
        </p:nvSpPr>
        <p:spPr>
          <a:xfrm>
            <a:off x="252078" y="1484784"/>
            <a:ext cx="2015852" cy="360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1-SubBytes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48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67437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58075"/>
              </p:ext>
            </p:extLst>
          </p:nvPr>
        </p:nvGraphicFramePr>
        <p:xfrm>
          <a:off x="252078" y="2420888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c6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矩形​​ 1"/>
          <p:cNvSpPr/>
          <p:nvPr/>
        </p:nvSpPr>
        <p:spPr>
          <a:xfrm>
            <a:off x="2771800" y="3645024"/>
            <a:ext cx="6192688" cy="21602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矩形​​ 4"/>
          <p:cNvSpPr/>
          <p:nvPr/>
        </p:nvSpPr>
        <p:spPr>
          <a:xfrm>
            <a:off x="6300191" y="3284984"/>
            <a:ext cx="307791" cy="3096344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38552"/>
              </p:ext>
            </p:extLst>
          </p:nvPr>
        </p:nvGraphicFramePr>
        <p:xfrm>
          <a:off x="5652120" y="2276872"/>
          <a:ext cx="432048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340505"/>
              </p:ext>
            </p:extLst>
          </p:nvPr>
        </p:nvGraphicFramePr>
        <p:xfrm>
          <a:off x="252078" y="4581128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直接箭头​​连接符 8"/>
          <p:cNvCxnSpPr/>
          <p:nvPr/>
        </p:nvCxnSpPr>
        <p:spPr>
          <a:xfrm flipH="1">
            <a:off x="611560" y="3753036"/>
            <a:ext cx="5688631" cy="828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下箭头​​ 9"/>
          <p:cNvSpPr/>
          <p:nvPr/>
        </p:nvSpPr>
        <p:spPr>
          <a:xfrm>
            <a:off x="1043608" y="3933056"/>
            <a:ext cx="288032" cy="576064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3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052736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597352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86896"/>
              </p:ext>
            </p:extLst>
          </p:nvPr>
        </p:nvGraphicFramePr>
        <p:xfrm>
          <a:off x="2555776" y="4437112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圆角矩形​​ 22"/>
          <p:cNvSpPr/>
          <p:nvPr/>
        </p:nvSpPr>
        <p:spPr>
          <a:xfrm>
            <a:off x="282583" y="1268760"/>
            <a:ext cx="2014240" cy="3600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2-ShiftRows</a:t>
            </a:r>
            <a:endParaRPr lang="zh-CN" altLang="en-US" dirty="0"/>
          </a:p>
        </p:txBody>
      </p:sp>
      <p:pic>
        <p:nvPicPr>
          <p:cNvPr id="2150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03107"/>
            <a:ext cx="5426815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76532"/>
              </p:ext>
            </p:extLst>
          </p:nvPr>
        </p:nvGraphicFramePr>
        <p:xfrm>
          <a:off x="5935281" y="4437112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燕尾形箭头 14"/>
          <p:cNvSpPr/>
          <p:nvPr/>
        </p:nvSpPr>
        <p:spPr>
          <a:xfrm>
            <a:off x="4716016" y="5085184"/>
            <a:ext cx="936104" cy="288032"/>
          </a:xfrm>
          <a:prstGeom prst="notched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4"/>
          <p:cNvSpPr/>
          <p:nvPr/>
        </p:nvSpPr>
        <p:spPr>
          <a:xfrm>
            <a:off x="4506925" y="6597352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圆角矩形​​ 12"/>
          <p:cNvSpPr/>
          <p:nvPr/>
        </p:nvSpPr>
        <p:spPr>
          <a:xfrm>
            <a:off x="238831" y="1484784"/>
            <a:ext cx="2016224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/>
              <a:t>3-MixColumns</a:t>
            </a:r>
            <a:endParaRPr lang="zh-CN" altLang="en-US" dirty="0"/>
          </a:p>
        </p:txBody>
      </p:sp>
      <p:pic>
        <p:nvPicPr>
          <p:cNvPr id="2253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0" y="4293096"/>
            <a:ext cx="3753609" cy="1837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40530"/>
            <a:ext cx="5336460" cy="265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25" y="4387650"/>
            <a:ext cx="469166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5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圆角矩形​​ 12"/>
          <p:cNvSpPr/>
          <p:nvPr/>
        </p:nvSpPr>
        <p:spPr>
          <a:xfrm>
            <a:off x="238831" y="1484784"/>
            <a:ext cx="2016224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3-MixColumns</a:t>
            </a:r>
            <a:endParaRPr lang="zh-CN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1092"/>
              </p:ext>
            </p:extLst>
          </p:nvPr>
        </p:nvGraphicFramePr>
        <p:xfrm>
          <a:off x="107504" y="2253992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354277"/>
              </p:ext>
            </p:extLst>
          </p:nvPr>
        </p:nvGraphicFramePr>
        <p:xfrm>
          <a:off x="4086165" y="1412776"/>
          <a:ext cx="432048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04220"/>
              </p:ext>
            </p:extLst>
          </p:nvPr>
        </p:nvGraphicFramePr>
        <p:xfrm>
          <a:off x="3275856" y="2060848"/>
          <a:ext cx="35988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2" name="Equation" r:id="rId4" imgW="2222280" imgH="203040" progId="Equation.DSMT4">
                  <p:embed/>
                </p:oleObj>
              </mc:Choice>
              <mc:Fallback>
                <p:oleObj name="Equation" r:id="rId4" imgW="2222280" imgH="20304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060848"/>
                        <a:ext cx="359886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98170"/>
              </p:ext>
            </p:extLst>
          </p:nvPr>
        </p:nvGraphicFramePr>
        <p:xfrm>
          <a:off x="2770188" y="2917825"/>
          <a:ext cx="26955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3" name="Equation" r:id="rId6" imgW="1663560" imgH="634680" progId="Equation.DSMT4">
                  <p:embed/>
                </p:oleObj>
              </mc:Choice>
              <mc:Fallback>
                <p:oleObj name="Equation" r:id="rId6" imgW="1663560" imgH="6346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917825"/>
                        <a:ext cx="269557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​​ 4"/>
          <p:cNvSpPr/>
          <p:nvPr/>
        </p:nvSpPr>
        <p:spPr>
          <a:xfrm>
            <a:off x="3275856" y="1988840"/>
            <a:ext cx="1008112" cy="432048"/>
          </a:xfrm>
          <a:prstGeom prst="rec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​​连接符 6"/>
          <p:cNvCxnSpPr/>
          <p:nvPr/>
        </p:nvCxnSpPr>
        <p:spPr>
          <a:xfrm>
            <a:off x="3923928" y="24208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978198"/>
              </p:ext>
            </p:extLst>
          </p:nvPr>
        </p:nvGraphicFramePr>
        <p:xfrm>
          <a:off x="5796136" y="2564904"/>
          <a:ext cx="2693988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4" name="Equation" r:id="rId8" imgW="1663560" imgH="1320480" progId="Equation.DSMT4">
                  <p:embed/>
                </p:oleObj>
              </mc:Choice>
              <mc:Fallback>
                <p:oleObj name="Equation" r:id="rId8" imgW="1663560" imgH="1320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564904"/>
                        <a:ext cx="2693988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38253"/>
              </p:ext>
            </p:extLst>
          </p:nvPr>
        </p:nvGraphicFramePr>
        <p:xfrm>
          <a:off x="3221795" y="4221088"/>
          <a:ext cx="1274762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5" name="Equation" r:id="rId10" imgW="787320" imgH="1091880" progId="Equation.DSMT4">
                  <p:embed/>
                </p:oleObj>
              </mc:Choice>
              <mc:Fallback>
                <p:oleObj name="Equation" r:id="rId10" imgW="787320" imgH="10918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795" y="4221088"/>
                        <a:ext cx="1274762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9888"/>
              </p:ext>
            </p:extLst>
          </p:nvPr>
        </p:nvGraphicFramePr>
        <p:xfrm>
          <a:off x="4788024" y="5661248"/>
          <a:ext cx="432048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07995"/>
              </p:ext>
            </p:extLst>
          </p:nvPr>
        </p:nvGraphicFramePr>
        <p:xfrm>
          <a:off x="252078" y="4581128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下箭头​​ 22"/>
          <p:cNvSpPr/>
          <p:nvPr/>
        </p:nvSpPr>
        <p:spPr>
          <a:xfrm>
            <a:off x="1043608" y="3933056"/>
            <a:ext cx="288032" cy="576064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矩形​​ 24"/>
          <p:cNvSpPr/>
          <p:nvPr/>
        </p:nvSpPr>
        <p:spPr>
          <a:xfrm>
            <a:off x="4518213" y="1988840"/>
            <a:ext cx="1008112" cy="432048"/>
          </a:xfrm>
          <a:prstGeom prst="rec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​​连接符 26"/>
          <p:cNvCxnSpPr/>
          <p:nvPr/>
        </p:nvCxnSpPr>
        <p:spPr>
          <a:xfrm>
            <a:off x="5047297" y="2420888"/>
            <a:ext cx="676831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​​ 23"/>
          <p:cNvSpPr/>
          <p:nvPr/>
        </p:nvSpPr>
        <p:spPr>
          <a:xfrm>
            <a:off x="376917" y="1628800"/>
            <a:ext cx="2016224" cy="36004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4-AddRoundKeys</a:t>
            </a:r>
            <a:endParaRPr lang="zh-CN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5881"/>
              </p:ext>
            </p:extLst>
          </p:nvPr>
        </p:nvGraphicFramePr>
        <p:xfrm>
          <a:off x="735736" y="2170505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e5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68382"/>
              </p:ext>
            </p:extLst>
          </p:nvPr>
        </p:nvGraphicFramePr>
        <p:xfrm>
          <a:off x="1221173" y="3754681"/>
          <a:ext cx="80778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1"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173" y="3754681"/>
                        <a:ext cx="807782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658740"/>
              </p:ext>
            </p:extLst>
          </p:nvPr>
        </p:nvGraphicFramePr>
        <p:xfrm>
          <a:off x="687757" y="4258737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771869"/>
              </p:ext>
            </p:extLst>
          </p:nvPr>
        </p:nvGraphicFramePr>
        <p:xfrm>
          <a:off x="1389616" y="5842913"/>
          <a:ext cx="5984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2" name="Equation" r:id="rId6" imgW="253800" imgH="203040" progId="Equation.DSMT4">
                  <p:embed/>
                </p:oleObj>
              </mc:Choice>
              <mc:Fallback>
                <p:oleObj name="Equation" r:id="rId6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616" y="5842913"/>
                        <a:ext cx="5984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​​ 31"/>
          <p:cNvCxnSpPr/>
          <p:nvPr/>
        </p:nvCxnSpPr>
        <p:spPr>
          <a:xfrm>
            <a:off x="2751960" y="3034601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​​ 32"/>
          <p:cNvCxnSpPr/>
          <p:nvPr/>
        </p:nvCxnSpPr>
        <p:spPr>
          <a:xfrm>
            <a:off x="4336136" y="3034601"/>
            <a:ext cx="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​​ 33"/>
          <p:cNvCxnSpPr/>
          <p:nvPr/>
        </p:nvCxnSpPr>
        <p:spPr>
          <a:xfrm>
            <a:off x="2751960" y="4978817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514858"/>
              </p:ext>
            </p:extLst>
          </p:nvPr>
        </p:nvGraphicFramePr>
        <p:xfrm>
          <a:off x="4120112" y="3766202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3" name="Equation" r:id="rId8" imgW="190440" imgH="203040" progId="Equation.DSMT4">
                  <p:embed/>
                </p:oleObj>
              </mc:Choice>
              <mc:Fallback>
                <p:oleObj name="Equation" r:id="rId8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112" y="3766202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81909"/>
              </p:ext>
            </p:extLst>
          </p:nvPr>
        </p:nvGraphicFramePr>
        <p:xfrm>
          <a:off x="5992320" y="3275189"/>
          <a:ext cx="1954136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ea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7" name="直接箭头​​连接符 36"/>
          <p:cNvCxnSpPr/>
          <p:nvPr/>
        </p:nvCxnSpPr>
        <p:spPr>
          <a:xfrm>
            <a:off x="4570381" y="4006709"/>
            <a:ext cx="12779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580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3" y="1340768"/>
            <a:ext cx="681111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5613"/>
            <a:ext cx="6872248" cy="401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7"/>
            <a:ext cx="6552728" cy="38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1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3371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582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6552728" cy="38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6552727" cy="3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3371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582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6552728" cy="38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0" y="1844824"/>
            <a:ext cx="6895862" cy="430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3371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0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582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6552728" cy="38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1"/>
            <a:ext cx="6840760" cy="409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7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圆角矩形​​ 8"/>
          <p:cNvSpPr/>
          <p:nvPr/>
        </p:nvSpPr>
        <p:spPr>
          <a:xfrm>
            <a:off x="179512" y="6237312"/>
            <a:ext cx="2014240" cy="3600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dirty="0" smtClean="0"/>
              <a:t>子密钥计算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478236"/>
              </p:ext>
            </p:extLst>
          </p:nvPr>
        </p:nvGraphicFramePr>
        <p:xfrm>
          <a:off x="1808289" y="340612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97652"/>
              </p:ext>
            </p:extLst>
          </p:nvPr>
        </p:nvGraphicFramePr>
        <p:xfrm>
          <a:off x="3419872" y="339468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右箭头​​ 2"/>
          <p:cNvSpPr/>
          <p:nvPr/>
        </p:nvSpPr>
        <p:spPr>
          <a:xfrm>
            <a:off x="2410792" y="3982184"/>
            <a:ext cx="865064" cy="144016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​​ 13"/>
          <p:cNvSpPr/>
          <p:nvPr/>
        </p:nvSpPr>
        <p:spPr>
          <a:xfrm>
            <a:off x="2385847" y="3622144"/>
            <a:ext cx="962017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prstClr val="black"/>
                </a:solidFill>
              </a:rPr>
              <a:t>RotWord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43085"/>
              </p:ext>
            </p:extLst>
          </p:nvPr>
        </p:nvGraphicFramePr>
        <p:xfrm>
          <a:off x="342687" y="1821944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55022"/>
              </p:ext>
            </p:extLst>
          </p:nvPr>
        </p:nvGraphicFramePr>
        <p:xfrm>
          <a:off x="342687" y="1359188"/>
          <a:ext cx="1954136" cy="3657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右箭头​​ 17"/>
          <p:cNvSpPr/>
          <p:nvPr/>
        </p:nvSpPr>
        <p:spPr>
          <a:xfrm>
            <a:off x="7812360" y="3998582"/>
            <a:ext cx="288032" cy="127618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​​ 18"/>
          <p:cNvSpPr/>
          <p:nvPr/>
        </p:nvSpPr>
        <p:spPr>
          <a:xfrm>
            <a:off x="4019553" y="3550136"/>
            <a:ext cx="1128511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prstClr val="black"/>
                </a:solidFill>
              </a:rPr>
              <a:t>SubBytes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pic>
        <p:nvPicPr>
          <p:cNvPr id="20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24" y="1196752"/>
            <a:ext cx="4079552" cy="208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37341"/>
              </p:ext>
            </p:extLst>
          </p:nvPr>
        </p:nvGraphicFramePr>
        <p:xfrm>
          <a:off x="5179817" y="339468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eb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016214"/>
              </p:ext>
            </p:extLst>
          </p:nvPr>
        </p:nvGraphicFramePr>
        <p:xfrm>
          <a:off x="6228184" y="339468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47124"/>
              </p:ext>
            </p:extLst>
          </p:nvPr>
        </p:nvGraphicFramePr>
        <p:xfrm>
          <a:off x="3067430" y="5229200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11678"/>
              </p:ext>
            </p:extLst>
          </p:nvPr>
        </p:nvGraphicFramePr>
        <p:xfrm>
          <a:off x="5004048" y="5229200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9872"/>
              </p:ext>
            </p:extLst>
          </p:nvPr>
        </p:nvGraphicFramePr>
        <p:xfrm>
          <a:off x="6948264" y="522920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59017"/>
              </p:ext>
            </p:extLst>
          </p:nvPr>
        </p:nvGraphicFramePr>
        <p:xfrm>
          <a:off x="7236296" y="339468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96768"/>
              </p:ext>
            </p:extLst>
          </p:nvPr>
        </p:nvGraphicFramePr>
        <p:xfrm>
          <a:off x="5724128" y="3813685"/>
          <a:ext cx="4492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2" name="Equation" r:id="rId5" imgW="190417" imgH="203112" progId="Equation.DSMT4">
                  <p:embed/>
                </p:oleObj>
              </mc:Choice>
              <mc:Fallback>
                <p:oleObj name="Equation" r:id="rId5" imgW="190417" imgH="203112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813685"/>
                        <a:ext cx="4492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76991"/>
              </p:ext>
            </p:extLst>
          </p:nvPr>
        </p:nvGraphicFramePr>
        <p:xfrm>
          <a:off x="6732240" y="3828060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3" name="Equation" r:id="rId7" imgW="190417" imgH="203112" progId="Equation.DSMT4">
                  <p:embed/>
                </p:oleObj>
              </mc:Choice>
              <mc:Fallback>
                <p:oleObj name="Equation" r:id="rId7" imgW="190417" imgH="203112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3828060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62348"/>
              </p:ext>
            </p:extLst>
          </p:nvPr>
        </p:nvGraphicFramePr>
        <p:xfrm>
          <a:off x="8140352" y="339468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236"/>
              </p:ext>
            </p:extLst>
          </p:nvPr>
        </p:nvGraphicFramePr>
        <p:xfrm>
          <a:off x="2599057" y="522920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右箭头​​ 31"/>
          <p:cNvSpPr/>
          <p:nvPr/>
        </p:nvSpPr>
        <p:spPr>
          <a:xfrm>
            <a:off x="3938860" y="4023982"/>
            <a:ext cx="1209204" cy="102218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3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2107 L -0.31875 0.02107 C -0.46198 0.02107 -0.6375 -0.04815 -0.6375 -0.1037 L -0.6375 -0.22755 " pathEditMode="relative" rAng="0" ptsTypes="FfFF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75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8" grpId="0" animBg="1"/>
      <p:bldP spid="19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可忽略函数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0" y="2636912"/>
            <a:ext cx="742843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2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624132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高级</a:t>
            </a:r>
            <a:r>
              <a:rPr lang="zh-CN" altLang="en-US" sz="2400" dirty="0" smtClean="0">
                <a:solidFill>
                  <a:srgbClr val="FF0000"/>
                </a:solidFill>
              </a:rPr>
              <a:t>加密标准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圆角矩形​​ 8"/>
          <p:cNvSpPr/>
          <p:nvPr/>
        </p:nvSpPr>
        <p:spPr>
          <a:xfrm>
            <a:off x="5600863" y="1268760"/>
            <a:ext cx="2014240" cy="3600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子密钥计算</a:t>
            </a:r>
            <a:endParaRPr lang="zh-CN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453575"/>
              </p:ext>
            </p:extLst>
          </p:nvPr>
        </p:nvGraphicFramePr>
        <p:xfrm>
          <a:off x="292120" y="1515492"/>
          <a:ext cx="1954136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4f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4311"/>
              </p:ext>
            </p:extLst>
          </p:nvPr>
        </p:nvGraphicFramePr>
        <p:xfrm>
          <a:off x="292120" y="1052736"/>
          <a:ext cx="1954136" cy="3657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9020"/>
              </p:ext>
            </p:extLst>
          </p:nvPr>
        </p:nvGraphicFramePr>
        <p:xfrm>
          <a:off x="2363429" y="1538372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06696"/>
              </p:ext>
            </p:extLst>
          </p:nvPr>
        </p:nvGraphicFramePr>
        <p:xfrm>
          <a:off x="2371050" y="3194556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fe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48603"/>
              </p:ext>
            </p:extLst>
          </p:nvPr>
        </p:nvGraphicFramePr>
        <p:xfrm>
          <a:off x="777017" y="3194556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d2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49672"/>
              </p:ext>
            </p:extLst>
          </p:nvPr>
        </p:nvGraphicFramePr>
        <p:xfrm>
          <a:off x="1569105" y="3626604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4" name="Equation" r:id="rId4" imgW="190417" imgH="203112" progId="Equation.DSMT4">
                  <p:embed/>
                </p:oleObj>
              </mc:Choice>
              <mc:Fallback>
                <p:oleObj name="Equation" r:id="rId4" imgW="190417" imgH="203112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9105" y="3626604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右箭头​​ 29"/>
          <p:cNvSpPr/>
          <p:nvPr/>
        </p:nvSpPr>
        <p:spPr>
          <a:xfrm>
            <a:off x="3009265" y="3834122"/>
            <a:ext cx="288032" cy="127618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98815"/>
              </p:ext>
            </p:extLst>
          </p:nvPr>
        </p:nvGraphicFramePr>
        <p:xfrm>
          <a:off x="3513321" y="323022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58989"/>
              </p:ext>
            </p:extLst>
          </p:nvPr>
        </p:nvGraphicFramePr>
        <p:xfrm>
          <a:off x="1367130" y="5102840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599895"/>
              </p:ext>
            </p:extLst>
          </p:nvPr>
        </p:nvGraphicFramePr>
        <p:xfrm>
          <a:off x="2159218" y="5534888"/>
          <a:ext cx="4492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5" name="Equation" r:id="rId6" imgW="190417" imgH="203112" progId="Equation.DSMT4">
                  <p:embed/>
                </p:oleObj>
              </mc:Choice>
              <mc:Fallback>
                <p:oleObj name="Equation" r:id="rId6" imgW="19041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218" y="5534888"/>
                        <a:ext cx="44926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31793"/>
              </p:ext>
            </p:extLst>
          </p:nvPr>
        </p:nvGraphicFramePr>
        <p:xfrm>
          <a:off x="2909014" y="5134312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b1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右箭头​​ 37"/>
          <p:cNvSpPr/>
          <p:nvPr/>
        </p:nvSpPr>
        <p:spPr>
          <a:xfrm>
            <a:off x="3507972" y="5689086"/>
            <a:ext cx="288032" cy="127618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14538"/>
              </p:ext>
            </p:extLst>
          </p:nvPr>
        </p:nvGraphicFramePr>
        <p:xfrm>
          <a:off x="4012028" y="5085184"/>
          <a:ext cx="48853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8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23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7144" y="428604"/>
            <a:ext cx="8458260" cy="785818"/>
          </a:xfrm>
          <a:solidFill>
            <a:schemeClr val="accent5">
              <a:lumMod val="20000"/>
              <a:lumOff val="80000"/>
              <a:alpha val="31000"/>
            </a:schemeClr>
          </a:solidFill>
        </p:spPr>
        <p:txBody>
          <a:bodyPr>
            <a:noAutofit/>
          </a:bodyPr>
          <a:lstStyle/>
          <a:p>
            <a:pPr algn="l"/>
            <a:endParaRPr lang="zh-CN" altLang="en-US" sz="3200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20" y="285728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0562" y="285728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85720" y="1214422"/>
            <a:ext cx="8429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18213" y="6286520"/>
            <a:ext cx="4214842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2583" y="6286520"/>
            <a:ext cx="4214842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内容占位符 4"/>
          <p:cNvSpPr>
            <a:spLocks noGrp="1"/>
          </p:cNvSpPr>
          <p:nvPr>
            <p:ph idx="1"/>
          </p:nvPr>
        </p:nvSpPr>
        <p:spPr>
          <a:xfrm>
            <a:off x="285720" y="1357298"/>
            <a:ext cx="8429684" cy="4786346"/>
          </a:xfr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altLang="zh-CN" sz="2000" dirty="0" smtClean="0">
              <a:latin typeface="+mn-ea"/>
              <a:cs typeface="Aharoni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None/>
            </a:pPr>
            <a:endParaRPr lang="en-US" altLang="zh-CN" sz="2400" dirty="0" smtClean="0"/>
          </a:p>
        </p:txBody>
      </p:sp>
      <p:sp>
        <p:nvSpPr>
          <p:cNvPr id="2" name="矩形​​ 1"/>
          <p:cNvSpPr/>
          <p:nvPr/>
        </p:nvSpPr>
        <p:spPr>
          <a:xfrm>
            <a:off x="3075436" y="2967335"/>
            <a:ext cx="31085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90000"/>
            </a:pPr>
            <a:r>
              <a:rPr kumimoji="1" lang="en-US" altLang="zh-CN" sz="5400" kern="0" dirty="0">
                <a:solidFill>
                  <a:prstClr val="black"/>
                </a:solidFill>
                <a:latin typeface="Times New Roman"/>
              </a:rPr>
              <a:t>THANKS</a:t>
            </a:r>
            <a:endParaRPr kumimoji="1" lang="en-US" altLang="zh-CN" sz="3200" kern="0" dirty="0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35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22302</TotalTime>
  <Words>2640</Words>
  <Application>Microsoft Office PowerPoint</Application>
  <PresentationFormat>全屏显示(4:3)</PresentationFormat>
  <Paragraphs>790</Paragraphs>
  <Slides>91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91</vt:i4>
      </vt:variant>
    </vt:vector>
  </HeadingPairs>
  <TitlesOfParts>
    <vt:vector size="106" baseType="lpstr">
      <vt:lpstr>Malgun Gothic</vt:lpstr>
      <vt:lpstr>ZapfDingbats</vt:lpstr>
      <vt:lpstr>黑体</vt:lpstr>
      <vt:lpstr>楷体_GB2312</vt:lpstr>
      <vt:lpstr>宋体</vt:lpstr>
      <vt:lpstr>Aharoni</vt:lpstr>
      <vt:lpstr>Arial</vt:lpstr>
      <vt:lpstr>Calibri</vt:lpstr>
      <vt:lpstr>Symbol</vt:lpstr>
      <vt:lpstr>Times New Roman</vt:lpstr>
      <vt:lpstr>Wingdings</vt:lpstr>
      <vt:lpstr>Office 主题</vt:lpstr>
      <vt:lpstr>Equation</vt:lpstr>
      <vt:lpstr>公式</vt:lpstr>
      <vt:lpstr>MathType 6.0 Equation</vt:lpstr>
      <vt:lpstr>对称加密与伪随机性 Private-Key Encryption and  Pseudorandomness</vt:lpstr>
      <vt:lpstr>安全目标</vt:lpstr>
      <vt:lpstr>安全目标</vt:lpstr>
      <vt:lpstr>问题</vt:lpstr>
      <vt:lpstr>安全目标</vt:lpstr>
      <vt:lpstr>可忽略函数</vt:lpstr>
      <vt:lpstr>可忽略函数</vt:lpstr>
      <vt:lpstr>可忽略函数</vt:lpstr>
      <vt:lpstr>可忽略函数</vt:lpstr>
      <vt:lpstr>加密算法</vt:lpstr>
      <vt:lpstr>攻击实验</vt:lpstr>
      <vt:lpstr>加密算法</vt:lpstr>
      <vt:lpstr>加密算法</vt:lpstr>
      <vt:lpstr>PowerPoint 演示文稿</vt:lpstr>
      <vt:lpstr>分组密码和流密码</vt:lpstr>
      <vt:lpstr>伪随机生成器</vt:lpstr>
      <vt:lpstr>伪随机生成器</vt:lpstr>
      <vt:lpstr>流加密方案</vt:lpstr>
      <vt:lpstr>证明</vt:lpstr>
      <vt:lpstr>证明</vt:lpstr>
      <vt:lpstr>攻击实验</vt:lpstr>
      <vt:lpstr>伪随机函数</vt:lpstr>
      <vt:lpstr>CPA攻击安全的加密方案</vt:lpstr>
      <vt:lpstr>证明</vt:lpstr>
      <vt:lpstr>证明</vt:lpstr>
      <vt:lpstr>证明</vt:lpstr>
      <vt:lpstr>证明</vt:lpstr>
      <vt:lpstr>练习</vt:lpstr>
      <vt:lpstr>分组密码的工作模式</vt:lpstr>
      <vt:lpstr>分组密码的工作模式</vt:lpstr>
      <vt:lpstr>分组密码的工作模式</vt:lpstr>
      <vt:lpstr>分组密码的工作模式</vt:lpstr>
      <vt:lpstr>分组密码的工作模式</vt:lpstr>
      <vt:lpstr>分组密码的工作模式</vt:lpstr>
      <vt:lpstr>分组密码的工作模式</vt:lpstr>
      <vt:lpstr>分组密码的工作模式</vt:lpstr>
      <vt:lpstr>总结</vt:lpstr>
      <vt:lpstr>加密算法</vt:lpstr>
      <vt:lpstr>RC4加密算法</vt:lpstr>
      <vt:lpstr>RC4加密算法</vt:lpstr>
      <vt:lpstr>RC4加密算法</vt:lpstr>
      <vt:lpstr>RC4如何变成非确定性算法呢？</vt:lpstr>
      <vt:lpstr>WEP</vt:lpstr>
      <vt:lpstr>WEP方案</vt:lpstr>
      <vt:lpstr>加密算法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代换-置换网络（SPN，Substitution Permutation Network）</vt:lpstr>
      <vt:lpstr>Feistel密码结构</vt:lpstr>
      <vt:lpstr>Feistel密码结构</vt:lpstr>
      <vt:lpstr>Feistel密码结构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数据加密标准（DES，Data Encryption Standard）</vt:lpstr>
      <vt:lpstr>DES加密算法安全性分析</vt:lpstr>
      <vt:lpstr>DES加密算法安全性分析</vt:lpstr>
      <vt:lpstr>DES加密算法安全性分析</vt:lpstr>
      <vt:lpstr>DES加密算法安全性分析</vt:lpstr>
      <vt:lpstr>高级加密标准（AES，Advanced Encryption Standard）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高级加密标准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  绍</dc:title>
  <dc:creator>zhulh</dc:creator>
  <cp:lastModifiedBy>Alex</cp:lastModifiedBy>
  <cp:revision>410</cp:revision>
  <dcterms:created xsi:type="dcterms:W3CDTF">2009-09-25T21:17:51Z</dcterms:created>
  <dcterms:modified xsi:type="dcterms:W3CDTF">2017-05-01T16:52:54Z</dcterms:modified>
</cp:coreProperties>
</file>